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4" r:id="rId3"/>
    <p:sldId id="265" r:id="rId4"/>
    <p:sldId id="267" r:id="rId5"/>
    <p:sldId id="269" r:id="rId6"/>
    <p:sldId id="270" r:id="rId7"/>
    <p:sldId id="268" r:id="rId8"/>
    <p:sldId id="272" r:id="rId9"/>
    <p:sldId id="273" r:id="rId10"/>
    <p:sldId id="271" r:id="rId11"/>
    <p:sldId id="274" r:id="rId12"/>
    <p:sldId id="275" r:id="rId13"/>
    <p:sldId id="276" r:id="rId14"/>
    <p:sldId id="277" r:id="rId15"/>
    <p:sldId id="257" r:id="rId16"/>
    <p:sldId id="260" r:id="rId17"/>
    <p:sldId id="261" r:id="rId18"/>
  </p:sldIdLst>
  <p:sldSz cx="9144000" cy="6858000" type="screen4x3"/>
  <p:notesSz cx="6858000" cy="9144000"/>
  <p:defaultTextStyle>
    <a:defPPr>
      <a:defRPr lang="en-US"/>
    </a:defPPr>
    <a:lvl1pPr algn="ctr" rtl="0" fontAlgn="base">
      <a:spcBef>
        <a:spcPct val="50000"/>
      </a:spcBef>
      <a:spcAft>
        <a:spcPct val="0"/>
      </a:spcAft>
      <a:defRPr sz="2000" b="1" kern="1200">
        <a:solidFill>
          <a:srgbClr val="FFFFCC"/>
        </a:solidFill>
        <a:latin typeface="Arial" charset="0"/>
        <a:ea typeface="+mn-ea"/>
        <a:cs typeface="Times New Roman" pitchFamily="18" charset="0"/>
      </a:defRPr>
    </a:lvl1pPr>
    <a:lvl2pPr marL="457200" algn="ctr" rtl="0" fontAlgn="base">
      <a:spcBef>
        <a:spcPct val="50000"/>
      </a:spcBef>
      <a:spcAft>
        <a:spcPct val="0"/>
      </a:spcAft>
      <a:defRPr sz="2000" b="1" kern="1200">
        <a:solidFill>
          <a:srgbClr val="FFFFCC"/>
        </a:solidFill>
        <a:latin typeface="Arial" charset="0"/>
        <a:ea typeface="+mn-ea"/>
        <a:cs typeface="Times New Roman" pitchFamily="18" charset="0"/>
      </a:defRPr>
    </a:lvl2pPr>
    <a:lvl3pPr marL="914400" algn="ctr" rtl="0" fontAlgn="base">
      <a:spcBef>
        <a:spcPct val="50000"/>
      </a:spcBef>
      <a:spcAft>
        <a:spcPct val="0"/>
      </a:spcAft>
      <a:defRPr sz="2000" b="1" kern="1200">
        <a:solidFill>
          <a:srgbClr val="FFFFCC"/>
        </a:solidFill>
        <a:latin typeface="Arial" charset="0"/>
        <a:ea typeface="+mn-ea"/>
        <a:cs typeface="Times New Roman" pitchFamily="18" charset="0"/>
      </a:defRPr>
    </a:lvl3pPr>
    <a:lvl4pPr marL="1371600" algn="ctr" rtl="0" fontAlgn="base">
      <a:spcBef>
        <a:spcPct val="50000"/>
      </a:spcBef>
      <a:spcAft>
        <a:spcPct val="0"/>
      </a:spcAft>
      <a:defRPr sz="2000" b="1" kern="1200">
        <a:solidFill>
          <a:srgbClr val="FFFFCC"/>
        </a:solidFill>
        <a:latin typeface="Arial" charset="0"/>
        <a:ea typeface="+mn-ea"/>
        <a:cs typeface="Times New Roman" pitchFamily="18" charset="0"/>
      </a:defRPr>
    </a:lvl4pPr>
    <a:lvl5pPr marL="1828800" algn="ctr" rtl="0" fontAlgn="base">
      <a:spcBef>
        <a:spcPct val="50000"/>
      </a:spcBef>
      <a:spcAft>
        <a:spcPct val="0"/>
      </a:spcAft>
      <a:defRPr sz="2000" b="1" kern="1200">
        <a:solidFill>
          <a:srgbClr val="FFFFCC"/>
        </a:solidFill>
        <a:latin typeface="Arial" charset="0"/>
        <a:ea typeface="+mn-ea"/>
        <a:cs typeface="Times New Roman" pitchFamily="18" charset="0"/>
      </a:defRPr>
    </a:lvl5pPr>
    <a:lvl6pPr marL="2286000" algn="l" defTabSz="914400" rtl="0" eaLnBrk="1" latinLnBrk="0" hangingPunct="1">
      <a:defRPr sz="2000" b="1" kern="1200">
        <a:solidFill>
          <a:srgbClr val="FFFFCC"/>
        </a:solidFill>
        <a:latin typeface="Arial" charset="0"/>
        <a:ea typeface="+mn-ea"/>
        <a:cs typeface="Times New Roman" pitchFamily="18" charset="0"/>
      </a:defRPr>
    </a:lvl6pPr>
    <a:lvl7pPr marL="2743200" algn="l" defTabSz="914400" rtl="0" eaLnBrk="1" latinLnBrk="0" hangingPunct="1">
      <a:defRPr sz="2000" b="1" kern="1200">
        <a:solidFill>
          <a:srgbClr val="FFFFCC"/>
        </a:solidFill>
        <a:latin typeface="Arial" charset="0"/>
        <a:ea typeface="+mn-ea"/>
        <a:cs typeface="Times New Roman" pitchFamily="18" charset="0"/>
      </a:defRPr>
    </a:lvl7pPr>
    <a:lvl8pPr marL="3200400" algn="l" defTabSz="914400" rtl="0" eaLnBrk="1" latinLnBrk="0" hangingPunct="1">
      <a:defRPr sz="2000" b="1" kern="1200">
        <a:solidFill>
          <a:srgbClr val="FFFFCC"/>
        </a:solidFill>
        <a:latin typeface="Arial" charset="0"/>
        <a:ea typeface="+mn-ea"/>
        <a:cs typeface="Times New Roman" pitchFamily="18" charset="0"/>
      </a:defRPr>
    </a:lvl8pPr>
    <a:lvl9pPr marL="3657600" algn="l" defTabSz="914400" rtl="0" eaLnBrk="1" latinLnBrk="0" hangingPunct="1">
      <a:defRPr sz="2000" b="1" kern="1200">
        <a:solidFill>
          <a:srgbClr val="FFFFCC"/>
        </a:solidFill>
        <a:latin typeface="Arial"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ECFF"/>
    <a:srgbClr val="FF9966"/>
    <a:srgbClr val="FF9900"/>
    <a:srgbClr val="DDDDDD"/>
    <a:srgbClr val="E3FD9B"/>
    <a:srgbClr val="CCFF99"/>
    <a:srgbClr val="DD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787"/>
    <p:restoredTop sz="97178" autoAdjust="0"/>
  </p:normalViewPr>
  <p:slideViewPr>
    <p:cSldViewPr>
      <p:cViewPr varScale="1">
        <p:scale>
          <a:sx n="61" d="100"/>
          <a:sy n="61" d="100"/>
        </p:scale>
        <p:origin x="91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BC5D7E-C646-4921-A46A-910296EED8A6}" type="datetimeFigureOut">
              <a:rPr lang="en-US" smtClean="0"/>
              <a:pPr/>
              <a:t>3/10/2024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7BA471-686A-4B4C-AC6A-75B87B2ED2A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0346FBBD-4EE4-4654-88FA-F3E299F7A66E}" type="datetime1">
              <a:rPr lang="en-US" smtClean="0"/>
              <a:pPr>
                <a:defRPr/>
              </a:pPr>
              <a:t>3/10/2024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M.G. Govt Arts &amp; Commerce College Kharsia (C.G.)</a:t>
            </a:r>
          </a:p>
        </p:txBody>
      </p:sp>
      <p:sp>
        <p:nvSpPr>
          <p:cNvPr id="6" name="Rectangle 6"/>
          <p:cNvSpPr>
            <a:spLocks noGrp="1" noChangeArrowheads="1"/>
          </p:cNvSpPr>
          <p:nvPr>
            <p:ph type="sldNum" sz="quarter" idx="12"/>
          </p:nvPr>
        </p:nvSpPr>
        <p:spPr>
          <a:ln/>
        </p:spPr>
        <p:txBody>
          <a:bodyPr/>
          <a:lstStyle>
            <a:lvl1pPr>
              <a:defRPr/>
            </a:lvl1pPr>
          </a:lstStyle>
          <a:p>
            <a:pPr>
              <a:defRPr/>
            </a:pPr>
            <a:fld id="{1EE01B0C-41C1-4919-A2A9-E645D4815F0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2AE67FA7-85B3-4698-8B80-62B21F650A19}" type="datetime1">
              <a:rPr lang="en-US" smtClean="0"/>
              <a:pPr>
                <a:defRPr/>
              </a:pPr>
              <a:t>3/10/2024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M.G. Govt Arts &amp; Commerce College Kharsia (C.G.)</a:t>
            </a:r>
          </a:p>
        </p:txBody>
      </p:sp>
      <p:sp>
        <p:nvSpPr>
          <p:cNvPr id="6" name="Rectangle 6"/>
          <p:cNvSpPr>
            <a:spLocks noGrp="1" noChangeArrowheads="1"/>
          </p:cNvSpPr>
          <p:nvPr>
            <p:ph type="sldNum" sz="quarter" idx="12"/>
          </p:nvPr>
        </p:nvSpPr>
        <p:spPr>
          <a:ln/>
        </p:spPr>
        <p:txBody>
          <a:bodyPr/>
          <a:lstStyle>
            <a:lvl1pPr>
              <a:defRPr/>
            </a:lvl1pPr>
          </a:lstStyle>
          <a:p>
            <a:pPr>
              <a:defRPr/>
            </a:pPr>
            <a:fld id="{55857883-BFA5-4C49-A83B-E1720C055C0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94A0453B-00E4-47B7-993A-304C6B9B7E6F}" type="datetime1">
              <a:rPr lang="en-US" smtClean="0"/>
              <a:pPr>
                <a:defRPr/>
              </a:pPr>
              <a:t>3/10/2024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M.G. Govt Arts &amp; Commerce College Kharsia (C.G.)</a:t>
            </a:r>
          </a:p>
        </p:txBody>
      </p:sp>
      <p:sp>
        <p:nvSpPr>
          <p:cNvPr id="6" name="Rectangle 6"/>
          <p:cNvSpPr>
            <a:spLocks noGrp="1" noChangeArrowheads="1"/>
          </p:cNvSpPr>
          <p:nvPr>
            <p:ph type="sldNum" sz="quarter" idx="12"/>
          </p:nvPr>
        </p:nvSpPr>
        <p:spPr>
          <a:ln/>
        </p:spPr>
        <p:txBody>
          <a:bodyPr/>
          <a:lstStyle>
            <a:lvl1pPr>
              <a:defRPr/>
            </a:lvl1pPr>
          </a:lstStyle>
          <a:p>
            <a:pPr>
              <a:defRPr/>
            </a:pPr>
            <a:fld id="{12B17731-6490-4878-BF32-6B6A804E8F5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CD1CBCA-2C72-4253-BDAA-57D8588153CB}" type="datetime1">
              <a:rPr lang="en-US" smtClean="0"/>
              <a:pPr>
                <a:defRPr/>
              </a:pPr>
              <a:t>3/10/2024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M.G. Govt Arts &amp; Commerce College Kharsia (C.G.)</a:t>
            </a:r>
          </a:p>
        </p:txBody>
      </p:sp>
      <p:sp>
        <p:nvSpPr>
          <p:cNvPr id="6" name="Rectangle 6"/>
          <p:cNvSpPr>
            <a:spLocks noGrp="1" noChangeArrowheads="1"/>
          </p:cNvSpPr>
          <p:nvPr>
            <p:ph type="sldNum" sz="quarter" idx="12"/>
          </p:nvPr>
        </p:nvSpPr>
        <p:spPr>
          <a:ln/>
        </p:spPr>
        <p:txBody>
          <a:bodyPr/>
          <a:lstStyle>
            <a:lvl1pPr>
              <a:defRPr/>
            </a:lvl1pPr>
          </a:lstStyle>
          <a:p>
            <a:pPr>
              <a:defRPr/>
            </a:pPr>
            <a:fld id="{9865E263-03DC-42E4-A00E-F4229C9F48F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DB04F0CE-BBCA-4F6B-AD2B-370632211FC5}" type="datetime1">
              <a:rPr lang="en-US" smtClean="0"/>
              <a:pPr>
                <a:defRPr/>
              </a:pPr>
              <a:t>3/10/2024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M.G. Govt Arts &amp; Commerce College Kharsia (C.G.)</a:t>
            </a:r>
          </a:p>
        </p:txBody>
      </p:sp>
      <p:sp>
        <p:nvSpPr>
          <p:cNvPr id="6" name="Rectangle 6"/>
          <p:cNvSpPr>
            <a:spLocks noGrp="1" noChangeArrowheads="1"/>
          </p:cNvSpPr>
          <p:nvPr>
            <p:ph type="sldNum" sz="quarter" idx="12"/>
          </p:nvPr>
        </p:nvSpPr>
        <p:spPr>
          <a:ln/>
        </p:spPr>
        <p:txBody>
          <a:bodyPr/>
          <a:lstStyle>
            <a:lvl1pPr>
              <a:defRPr/>
            </a:lvl1pPr>
          </a:lstStyle>
          <a:p>
            <a:pPr>
              <a:defRPr/>
            </a:pPr>
            <a:fld id="{128611CD-0380-47C3-A7F6-ED1432C8A96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788E4451-3C74-4F30-A1F4-46CBD880958A}" type="datetime1">
              <a:rPr lang="en-US" smtClean="0"/>
              <a:pPr>
                <a:defRPr/>
              </a:pPr>
              <a:t>3/10/2024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M.G. Govt Arts &amp; Commerce College Kharsia (C.G.)</a:t>
            </a:r>
          </a:p>
        </p:txBody>
      </p:sp>
      <p:sp>
        <p:nvSpPr>
          <p:cNvPr id="7" name="Rectangle 6"/>
          <p:cNvSpPr>
            <a:spLocks noGrp="1" noChangeArrowheads="1"/>
          </p:cNvSpPr>
          <p:nvPr>
            <p:ph type="sldNum" sz="quarter" idx="12"/>
          </p:nvPr>
        </p:nvSpPr>
        <p:spPr>
          <a:ln/>
        </p:spPr>
        <p:txBody>
          <a:bodyPr/>
          <a:lstStyle>
            <a:lvl1pPr>
              <a:defRPr/>
            </a:lvl1pPr>
          </a:lstStyle>
          <a:p>
            <a:pPr>
              <a:defRPr/>
            </a:pPr>
            <a:fld id="{5DBED3E8-B681-4447-ABDD-275749A580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C35F5789-D125-4244-8022-830A4F42C7F8}" type="datetime1">
              <a:rPr lang="en-US" smtClean="0"/>
              <a:pPr>
                <a:defRPr/>
              </a:pPr>
              <a:t>3/10/2024</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M.G. Govt Arts &amp; Commerce College Kharsia (C.G.)</a:t>
            </a:r>
          </a:p>
        </p:txBody>
      </p:sp>
      <p:sp>
        <p:nvSpPr>
          <p:cNvPr id="9" name="Rectangle 6"/>
          <p:cNvSpPr>
            <a:spLocks noGrp="1" noChangeArrowheads="1"/>
          </p:cNvSpPr>
          <p:nvPr>
            <p:ph type="sldNum" sz="quarter" idx="12"/>
          </p:nvPr>
        </p:nvSpPr>
        <p:spPr>
          <a:ln/>
        </p:spPr>
        <p:txBody>
          <a:bodyPr/>
          <a:lstStyle>
            <a:lvl1pPr>
              <a:defRPr/>
            </a:lvl1pPr>
          </a:lstStyle>
          <a:p>
            <a:pPr>
              <a:defRPr/>
            </a:pPr>
            <a:fld id="{F2B390B8-AA42-417F-B872-7CE924503DA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2F119033-FAF5-4183-8955-8B2268252C11}" type="datetime1">
              <a:rPr lang="en-US" smtClean="0"/>
              <a:pPr>
                <a:defRPr/>
              </a:pPr>
              <a:t>3/10/2024</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M.G. Govt Arts &amp; Commerce College Kharsia (C.G.)</a:t>
            </a:r>
          </a:p>
        </p:txBody>
      </p:sp>
      <p:sp>
        <p:nvSpPr>
          <p:cNvPr id="5" name="Rectangle 6"/>
          <p:cNvSpPr>
            <a:spLocks noGrp="1" noChangeArrowheads="1"/>
          </p:cNvSpPr>
          <p:nvPr>
            <p:ph type="sldNum" sz="quarter" idx="12"/>
          </p:nvPr>
        </p:nvSpPr>
        <p:spPr>
          <a:ln/>
        </p:spPr>
        <p:txBody>
          <a:bodyPr/>
          <a:lstStyle>
            <a:lvl1pPr>
              <a:defRPr/>
            </a:lvl1pPr>
          </a:lstStyle>
          <a:p>
            <a:pPr>
              <a:defRPr/>
            </a:pPr>
            <a:fld id="{E76ED504-7335-4531-AF8B-A7F88372BA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53EE7AB-ECF0-4E4B-AD53-62196E82A39A}" type="datetime1">
              <a:rPr lang="en-US" smtClean="0"/>
              <a:pPr>
                <a:defRPr/>
              </a:pPr>
              <a:t>3/10/2024</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M.G. Govt Arts &amp; Commerce College Kharsia (C.G.)</a:t>
            </a:r>
          </a:p>
        </p:txBody>
      </p:sp>
      <p:sp>
        <p:nvSpPr>
          <p:cNvPr id="4" name="Rectangle 6"/>
          <p:cNvSpPr>
            <a:spLocks noGrp="1" noChangeArrowheads="1"/>
          </p:cNvSpPr>
          <p:nvPr>
            <p:ph type="sldNum" sz="quarter" idx="12"/>
          </p:nvPr>
        </p:nvSpPr>
        <p:spPr>
          <a:ln/>
        </p:spPr>
        <p:txBody>
          <a:bodyPr/>
          <a:lstStyle>
            <a:lvl1pPr>
              <a:defRPr/>
            </a:lvl1pPr>
          </a:lstStyle>
          <a:p>
            <a:pPr>
              <a:defRPr/>
            </a:pPr>
            <a:fld id="{313A3DEE-37DC-4602-9687-B4D56009411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FB8420C-A72A-445E-AA58-57517FFE4652}" type="datetime1">
              <a:rPr lang="en-US" smtClean="0"/>
              <a:pPr>
                <a:defRPr/>
              </a:pPr>
              <a:t>3/10/2024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M.G. Govt Arts &amp; Commerce College Kharsia (C.G.)</a:t>
            </a:r>
          </a:p>
        </p:txBody>
      </p:sp>
      <p:sp>
        <p:nvSpPr>
          <p:cNvPr id="7" name="Rectangle 6"/>
          <p:cNvSpPr>
            <a:spLocks noGrp="1" noChangeArrowheads="1"/>
          </p:cNvSpPr>
          <p:nvPr>
            <p:ph type="sldNum" sz="quarter" idx="12"/>
          </p:nvPr>
        </p:nvSpPr>
        <p:spPr>
          <a:ln/>
        </p:spPr>
        <p:txBody>
          <a:bodyPr/>
          <a:lstStyle>
            <a:lvl1pPr>
              <a:defRPr/>
            </a:lvl1pPr>
          </a:lstStyle>
          <a:p>
            <a:pPr>
              <a:defRPr/>
            </a:pPr>
            <a:fld id="{F284D8C0-EC50-42F1-B712-3CA642329E5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9B790C1-B608-450A-98AC-21CF438D1B89}" type="datetime1">
              <a:rPr lang="en-US" smtClean="0"/>
              <a:pPr>
                <a:defRPr/>
              </a:pPr>
              <a:t>3/10/2024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M.G. Govt Arts &amp; Commerce College Kharsia (C.G.)</a:t>
            </a:r>
          </a:p>
        </p:txBody>
      </p:sp>
      <p:sp>
        <p:nvSpPr>
          <p:cNvPr id="7" name="Rectangle 6"/>
          <p:cNvSpPr>
            <a:spLocks noGrp="1" noChangeArrowheads="1"/>
          </p:cNvSpPr>
          <p:nvPr>
            <p:ph type="sldNum" sz="quarter" idx="12"/>
          </p:nvPr>
        </p:nvSpPr>
        <p:spPr>
          <a:ln/>
        </p:spPr>
        <p:txBody>
          <a:bodyPr/>
          <a:lstStyle>
            <a:lvl1pPr>
              <a:defRPr/>
            </a:lvl1pPr>
          </a:lstStyle>
          <a:p>
            <a:pPr>
              <a:defRPr/>
            </a:pPr>
            <a:fld id="{A47CC91E-BA22-40D2-A75B-D210DE392EB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82F47"/>
            </a:gs>
            <a:gs pos="100000">
              <a:srgbClr val="3366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400" b="0" smtClean="0">
                <a:solidFill>
                  <a:schemeClr val="tx1"/>
                </a:solidFill>
                <a:effectLst/>
                <a:latin typeface="+mn-lt"/>
              </a:defRPr>
            </a:lvl1pPr>
          </a:lstStyle>
          <a:p>
            <a:pPr>
              <a:defRPr/>
            </a:pPr>
            <a:fld id="{ED4D7026-EA07-41A3-83FE-7F1CCB5E98FA}" type="datetime1">
              <a:rPr lang="en-US" smtClean="0"/>
              <a:pPr>
                <a:defRPr/>
              </a:pPr>
              <a:t>3/10/2024</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b="0" smtClean="0">
                <a:solidFill>
                  <a:schemeClr val="tx1"/>
                </a:solidFill>
                <a:effectLst/>
                <a:latin typeface="+mn-lt"/>
              </a:defRPr>
            </a:lvl1pPr>
          </a:lstStyle>
          <a:p>
            <a:pPr>
              <a:defRPr/>
            </a:pPr>
            <a:r>
              <a:rPr lang="en-US"/>
              <a:t>M.G. Govt Arts &amp; Commerce College Kharsia (C.G.)</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b="0" smtClean="0">
                <a:solidFill>
                  <a:schemeClr val="tx1"/>
                </a:solidFill>
                <a:effectLst/>
                <a:latin typeface="+mn-lt"/>
              </a:defRPr>
            </a:lvl1pPr>
          </a:lstStyle>
          <a:p>
            <a:pPr>
              <a:defRPr/>
            </a:pPr>
            <a:fld id="{4F4F53EC-7225-40F4-B195-568D95F4D41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www.elprocus.com/ohms-law-calculator/"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5" name="Line 27"/>
          <p:cNvSpPr>
            <a:spLocks noChangeShapeType="1"/>
          </p:cNvSpPr>
          <p:nvPr/>
        </p:nvSpPr>
        <p:spPr bwMode="auto">
          <a:xfrm>
            <a:off x="381000" y="5257800"/>
            <a:ext cx="2895600" cy="0"/>
          </a:xfrm>
          <a:prstGeom prst="line">
            <a:avLst/>
          </a:prstGeom>
          <a:noFill/>
          <a:ln w="63500">
            <a:solidFill>
              <a:srgbClr val="00CC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2076" name="Line 28"/>
          <p:cNvSpPr>
            <a:spLocks noChangeShapeType="1"/>
          </p:cNvSpPr>
          <p:nvPr/>
        </p:nvSpPr>
        <p:spPr bwMode="auto">
          <a:xfrm>
            <a:off x="3276600" y="4114800"/>
            <a:ext cx="0" cy="2286000"/>
          </a:xfrm>
          <a:prstGeom prst="line">
            <a:avLst/>
          </a:prstGeom>
          <a:noFill/>
          <a:ln w="63500">
            <a:solidFill>
              <a:srgbClr val="00CC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2077" name="Line 29"/>
          <p:cNvSpPr>
            <a:spLocks noChangeShapeType="1"/>
          </p:cNvSpPr>
          <p:nvPr/>
        </p:nvSpPr>
        <p:spPr bwMode="auto">
          <a:xfrm>
            <a:off x="5638800" y="5334000"/>
            <a:ext cx="2971800" cy="0"/>
          </a:xfrm>
          <a:prstGeom prst="line">
            <a:avLst/>
          </a:prstGeom>
          <a:noFill/>
          <a:ln w="63500">
            <a:solidFill>
              <a:srgbClr val="00CC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2078" name="Line 30"/>
          <p:cNvSpPr>
            <a:spLocks noChangeShapeType="1"/>
          </p:cNvSpPr>
          <p:nvPr/>
        </p:nvSpPr>
        <p:spPr bwMode="auto">
          <a:xfrm>
            <a:off x="5638800" y="4114800"/>
            <a:ext cx="0" cy="2286000"/>
          </a:xfrm>
          <a:prstGeom prst="line">
            <a:avLst/>
          </a:prstGeom>
          <a:noFill/>
          <a:ln w="63500">
            <a:solidFill>
              <a:srgbClr val="00CC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2079" name="Line 31"/>
          <p:cNvSpPr>
            <a:spLocks noChangeShapeType="1"/>
          </p:cNvSpPr>
          <p:nvPr/>
        </p:nvSpPr>
        <p:spPr bwMode="auto">
          <a:xfrm>
            <a:off x="3276600" y="4114800"/>
            <a:ext cx="2362200" cy="1219200"/>
          </a:xfrm>
          <a:prstGeom prst="line">
            <a:avLst/>
          </a:prstGeom>
          <a:noFill/>
          <a:ln w="63500">
            <a:solidFill>
              <a:srgbClr val="00CC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2080" name="Line 32"/>
          <p:cNvSpPr>
            <a:spLocks noChangeShapeType="1"/>
          </p:cNvSpPr>
          <p:nvPr/>
        </p:nvSpPr>
        <p:spPr bwMode="auto">
          <a:xfrm flipV="1">
            <a:off x="3276600" y="5334000"/>
            <a:ext cx="2362200" cy="1066800"/>
          </a:xfrm>
          <a:prstGeom prst="line">
            <a:avLst/>
          </a:prstGeom>
          <a:noFill/>
          <a:ln w="63500">
            <a:solidFill>
              <a:srgbClr val="00CC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0" name="Date Placeholder 9"/>
          <p:cNvSpPr>
            <a:spLocks noGrp="1"/>
          </p:cNvSpPr>
          <p:nvPr>
            <p:ph type="dt" sz="half" idx="10"/>
          </p:nvPr>
        </p:nvSpPr>
        <p:spPr/>
        <p:txBody>
          <a:bodyPr/>
          <a:lstStyle/>
          <a:p>
            <a:pPr>
              <a:defRPr/>
            </a:pPr>
            <a:fld id="{4AA4EC15-454C-4391-9FAE-D7F6B455FF8E}" type="datetime1">
              <a:rPr lang="en-US" smtClean="0"/>
              <a:pPr>
                <a:defRPr/>
              </a:pPr>
              <a:t>3/10/2024</a:t>
            </a:fld>
            <a:endParaRPr lang="en-US" dirty="0"/>
          </a:p>
        </p:txBody>
      </p:sp>
      <p:sp>
        <p:nvSpPr>
          <p:cNvPr id="11" name="Slide Number Placeholder 10"/>
          <p:cNvSpPr>
            <a:spLocks noGrp="1"/>
          </p:cNvSpPr>
          <p:nvPr>
            <p:ph type="sldNum" sz="quarter" idx="12"/>
          </p:nvPr>
        </p:nvSpPr>
        <p:spPr/>
        <p:txBody>
          <a:bodyPr/>
          <a:lstStyle/>
          <a:p>
            <a:pPr>
              <a:defRPr/>
            </a:pPr>
            <a:fld id="{313A3DEE-37DC-4602-9687-B4D56009411F}" type="slidenum">
              <a:rPr lang="en-US" smtClean="0"/>
              <a:pPr>
                <a:defRPr/>
              </a:pPr>
              <a:t>1</a:t>
            </a:fld>
            <a:endParaRPr lang="en-US"/>
          </a:p>
        </p:txBody>
      </p:sp>
      <p:sp>
        <p:nvSpPr>
          <p:cNvPr id="13" name="TextBox 12"/>
          <p:cNvSpPr txBox="1"/>
          <p:nvPr/>
        </p:nvSpPr>
        <p:spPr>
          <a:xfrm>
            <a:off x="1752600" y="1143000"/>
            <a:ext cx="6019800" cy="132343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4000" dirty="0">
                <a:ln w="18000">
                  <a:solidFill>
                    <a:schemeClr val="accent2">
                      <a:satMod val="140000"/>
                    </a:schemeClr>
                  </a:solidFill>
                  <a:prstDash val="solid"/>
                  <a:miter lim="800000"/>
                </a:ln>
                <a:noFill/>
                <a:effectLst>
                  <a:outerShdw blurRad="25500" dist="23000" dir="7020000" algn="tl">
                    <a:srgbClr val="000000">
                      <a:alpha val="50000"/>
                    </a:srgbClr>
                  </a:outerShdw>
                </a:effectLst>
              </a:rPr>
              <a:t>P. N. JUNCTION DIODES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20"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pPr>
              <a:defRPr/>
            </a:pPr>
            <a:r>
              <a:rPr lang="en-US" sz="3200" u="sng">
                <a:solidFill>
                  <a:schemeClr val="bg1"/>
                </a:solidFill>
                <a:effectLst>
                  <a:outerShdw blurRad="38100" dist="38100" dir="2700000" algn="tl">
                    <a:srgbClr val="000000"/>
                  </a:outerShdw>
                </a:effectLst>
              </a:rPr>
              <a:t>Properties of Diodes</a:t>
            </a:r>
          </a:p>
        </p:txBody>
      </p:sp>
      <p:sp>
        <p:nvSpPr>
          <p:cNvPr id="21521" name="Text Box 17"/>
          <p:cNvSpPr txBox="1">
            <a:spLocks noChangeArrowheads="1"/>
          </p:cNvSpPr>
          <p:nvPr/>
        </p:nvSpPr>
        <p:spPr bwMode="auto">
          <a:xfrm>
            <a:off x="2590800" y="533400"/>
            <a:ext cx="3962400" cy="457200"/>
          </a:xfrm>
          <a:prstGeom prst="rect">
            <a:avLst/>
          </a:prstGeom>
          <a:noFill/>
          <a:ln w="38100">
            <a:noFill/>
            <a:miter lim="800000"/>
            <a:headEnd/>
            <a:tailEnd/>
          </a:ln>
          <a:effectLst/>
        </p:spPr>
        <p:txBody>
          <a:bodyPr>
            <a:spAutoFit/>
          </a:bodyPr>
          <a:lstStyle/>
          <a:p>
            <a:pPr>
              <a:defRPr/>
            </a:pPr>
            <a:r>
              <a:rPr lang="en-US" sz="2400">
                <a:solidFill>
                  <a:srgbClr val="FFFF00"/>
                </a:solidFill>
                <a:effectLst>
                  <a:outerShdw blurRad="38100" dist="38100" dir="2700000" algn="tl">
                    <a:srgbClr val="000000"/>
                  </a:outerShdw>
                </a:effectLst>
              </a:rPr>
              <a:t>The Shockley Equation</a:t>
            </a:r>
          </a:p>
        </p:txBody>
      </p:sp>
      <p:sp>
        <p:nvSpPr>
          <p:cNvPr id="21523" name="Text Box 19"/>
          <p:cNvSpPr txBox="1">
            <a:spLocks noChangeArrowheads="1"/>
          </p:cNvSpPr>
          <p:nvPr/>
        </p:nvSpPr>
        <p:spPr bwMode="auto">
          <a:xfrm>
            <a:off x="0" y="990600"/>
            <a:ext cx="9144000" cy="5426075"/>
          </a:xfrm>
          <a:prstGeom prst="rect">
            <a:avLst/>
          </a:prstGeom>
          <a:noFill/>
          <a:ln w="38100">
            <a:noFill/>
            <a:miter lim="800000"/>
            <a:headEnd/>
            <a:tailEnd/>
          </a:ln>
          <a:effectLst/>
        </p:spPr>
        <p:txBody>
          <a:bodyPr>
            <a:spAutoFit/>
          </a:bodyPr>
          <a:lstStyle/>
          <a:p>
            <a:pPr marL="230188" indent="-230188" algn="l">
              <a:buFontTx/>
              <a:buChar char="•"/>
              <a:defRPr/>
            </a:pPr>
            <a:r>
              <a:rPr lang="en-US">
                <a:effectLst>
                  <a:outerShdw blurRad="38100" dist="38100" dir="2700000" algn="tl">
                    <a:srgbClr val="000000"/>
                  </a:outerShdw>
                </a:effectLst>
              </a:rPr>
              <a:t>The transconductance curve on the previous slide is characterized by the following equation:</a:t>
            </a:r>
          </a:p>
          <a:p>
            <a:pPr marL="230188" indent="-230188">
              <a:defRPr/>
            </a:pPr>
            <a:r>
              <a:rPr lang="en-US" sz="3200">
                <a:effectLst>
                  <a:outerShdw blurRad="38100" dist="38100" dir="2700000" algn="tl">
                    <a:srgbClr val="000000"/>
                  </a:outerShdw>
                </a:effectLst>
              </a:rPr>
              <a:t>I</a:t>
            </a:r>
            <a:r>
              <a:rPr lang="en-US" sz="3200" baseline="-20000">
                <a:effectLst>
                  <a:outerShdw blurRad="38100" dist="38100" dir="2700000" algn="tl">
                    <a:srgbClr val="000000"/>
                  </a:outerShdw>
                </a:effectLst>
              </a:rPr>
              <a:t>D</a:t>
            </a:r>
            <a:r>
              <a:rPr lang="en-US" sz="3200">
                <a:effectLst>
                  <a:outerShdw blurRad="38100" dist="38100" dir="2700000" algn="tl">
                    <a:srgbClr val="000000"/>
                  </a:outerShdw>
                </a:effectLst>
              </a:rPr>
              <a:t> = I</a:t>
            </a:r>
            <a:r>
              <a:rPr lang="en-US" sz="3200" baseline="-20000">
                <a:effectLst>
                  <a:outerShdw blurRad="38100" dist="38100" dir="2700000" algn="tl">
                    <a:srgbClr val="000000"/>
                  </a:outerShdw>
                </a:effectLst>
              </a:rPr>
              <a:t>S</a:t>
            </a:r>
            <a:r>
              <a:rPr lang="en-US" sz="3200">
                <a:effectLst>
                  <a:outerShdw blurRad="38100" dist="38100" dir="2700000" algn="tl">
                    <a:srgbClr val="000000"/>
                  </a:outerShdw>
                </a:effectLst>
              </a:rPr>
              <a:t>(e</a:t>
            </a:r>
            <a:r>
              <a:rPr lang="en-US" sz="3200" baseline="30000">
                <a:effectLst>
                  <a:outerShdw blurRad="38100" dist="38100" dir="2700000" algn="tl">
                    <a:srgbClr val="000000"/>
                  </a:outerShdw>
                </a:effectLst>
              </a:rPr>
              <a:t>V</a:t>
            </a:r>
            <a:r>
              <a:rPr lang="en-US" sz="3200" baseline="12000">
                <a:effectLst>
                  <a:outerShdw blurRad="38100" dist="38100" dir="2700000" algn="tl">
                    <a:srgbClr val="000000"/>
                  </a:outerShdw>
                </a:effectLst>
              </a:rPr>
              <a:t>D</a:t>
            </a:r>
            <a:r>
              <a:rPr lang="en-US" sz="3200" baseline="30000">
                <a:effectLst>
                  <a:outerShdw blurRad="38100" dist="38100" dir="2700000" algn="tl">
                    <a:srgbClr val="000000"/>
                  </a:outerShdw>
                </a:effectLst>
              </a:rPr>
              <a:t>/</a:t>
            </a:r>
            <a:r>
              <a:rPr lang="en-US" sz="3200" baseline="30000">
                <a:effectLst>
                  <a:outerShdw blurRad="38100" dist="38100" dir="2700000" algn="tl">
                    <a:srgbClr val="000000"/>
                  </a:outerShdw>
                </a:effectLst>
                <a:latin typeface="Times New Roman" pitchFamily="18" charset="0"/>
                <a:sym typeface="Symbol" pitchFamily="18" charset="2"/>
              </a:rPr>
              <a:t></a:t>
            </a:r>
            <a:r>
              <a:rPr lang="en-US" sz="3200" baseline="30000">
                <a:effectLst>
                  <a:outerShdw blurRad="38100" dist="38100" dir="2700000" algn="tl">
                    <a:srgbClr val="000000"/>
                  </a:outerShdw>
                </a:effectLst>
              </a:rPr>
              <a:t>V</a:t>
            </a:r>
            <a:r>
              <a:rPr lang="en-US" sz="3200" baseline="12000">
                <a:effectLst>
                  <a:outerShdw blurRad="38100" dist="38100" dir="2700000" algn="tl">
                    <a:srgbClr val="000000"/>
                  </a:outerShdw>
                </a:effectLst>
              </a:rPr>
              <a:t>T</a:t>
            </a:r>
            <a:r>
              <a:rPr lang="en-US" sz="3200">
                <a:effectLst>
                  <a:outerShdw blurRad="38100" dist="38100" dir="2700000" algn="tl">
                    <a:srgbClr val="000000"/>
                  </a:outerShdw>
                </a:effectLst>
              </a:rPr>
              <a:t> – 1)</a:t>
            </a:r>
          </a:p>
          <a:p>
            <a:pPr marL="230188" indent="-230188" algn="l">
              <a:buFontTx/>
              <a:buChar char="•"/>
              <a:defRPr/>
            </a:pPr>
            <a:r>
              <a:rPr lang="en-US">
                <a:effectLst>
                  <a:outerShdw blurRad="38100" dist="38100" dir="2700000" algn="tl">
                    <a:srgbClr val="000000"/>
                  </a:outerShdw>
                </a:effectLst>
              </a:rPr>
              <a:t>As described in the last slide, I</a:t>
            </a:r>
            <a:r>
              <a:rPr lang="en-US" baseline="-20000">
                <a:effectLst>
                  <a:outerShdw blurRad="38100" dist="38100" dir="2700000" algn="tl">
                    <a:srgbClr val="000000"/>
                  </a:outerShdw>
                </a:effectLst>
              </a:rPr>
              <a:t>D</a:t>
            </a:r>
            <a:r>
              <a:rPr lang="en-US">
                <a:effectLst>
                  <a:outerShdw blurRad="38100" dist="38100" dir="2700000" algn="tl">
                    <a:srgbClr val="000000"/>
                  </a:outerShdw>
                </a:effectLst>
              </a:rPr>
              <a:t> is the current through the diode, I</a:t>
            </a:r>
            <a:r>
              <a:rPr lang="en-US" baseline="-20000">
                <a:effectLst>
                  <a:outerShdw blurRad="38100" dist="38100" dir="2700000" algn="tl">
                    <a:srgbClr val="000000"/>
                  </a:outerShdw>
                </a:effectLst>
              </a:rPr>
              <a:t>S</a:t>
            </a:r>
            <a:r>
              <a:rPr lang="en-US">
                <a:effectLst>
                  <a:outerShdw blurRad="38100" dist="38100" dir="2700000" algn="tl">
                    <a:srgbClr val="000000"/>
                  </a:outerShdw>
                </a:effectLst>
              </a:rPr>
              <a:t> is the saturation current and V</a:t>
            </a:r>
            <a:r>
              <a:rPr lang="en-US" baseline="-20000">
                <a:effectLst>
                  <a:outerShdw blurRad="38100" dist="38100" dir="2700000" algn="tl">
                    <a:srgbClr val="000000"/>
                  </a:outerShdw>
                </a:effectLst>
              </a:rPr>
              <a:t>D</a:t>
            </a:r>
            <a:r>
              <a:rPr lang="en-US">
                <a:effectLst>
                  <a:outerShdw blurRad="38100" dist="38100" dir="2700000" algn="tl">
                    <a:srgbClr val="000000"/>
                  </a:outerShdw>
                </a:effectLst>
              </a:rPr>
              <a:t> is the applied biasing voltage.</a:t>
            </a:r>
          </a:p>
          <a:p>
            <a:pPr marL="230188" indent="-230188" algn="l">
              <a:buFontTx/>
              <a:buChar char="•"/>
              <a:defRPr/>
            </a:pPr>
            <a:r>
              <a:rPr lang="en-US">
                <a:effectLst>
                  <a:outerShdw blurRad="38100" dist="38100" dir="2700000" algn="tl">
                    <a:srgbClr val="000000"/>
                  </a:outerShdw>
                </a:effectLst>
              </a:rPr>
              <a:t>V</a:t>
            </a:r>
            <a:r>
              <a:rPr lang="en-US" baseline="-20000">
                <a:effectLst>
                  <a:outerShdw blurRad="38100" dist="38100" dir="2700000" algn="tl">
                    <a:srgbClr val="000000"/>
                  </a:outerShdw>
                </a:effectLst>
              </a:rPr>
              <a:t>T</a:t>
            </a:r>
            <a:r>
              <a:rPr lang="en-US">
                <a:effectLst>
                  <a:outerShdw blurRad="38100" dist="38100" dir="2700000" algn="tl">
                    <a:srgbClr val="000000"/>
                  </a:outerShdw>
                </a:effectLst>
              </a:rPr>
              <a:t> is the thermal equivalent voltage and is approximately 26 mV at room temperature.  The equation to find V</a:t>
            </a:r>
            <a:r>
              <a:rPr lang="en-US" baseline="-20000">
                <a:effectLst>
                  <a:outerShdw blurRad="38100" dist="38100" dir="2700000" algn="tl">
                    <a:srgbClr val="000000"/>
                  </a:outerShdw>
                </a:effectLst>
              </a:rPr>
              <a:t>T</a:t>
            </a:r>
            <a:r>
              <a:rPr lang="en-US">
                <a:effectLst>
                  <a:outerShdw blurRad="38100" dist="38100" dir="2700000" algn="tl">
                    <a:srgbClr val="000000"/>
                  </a:outerShdw>
                </a:effectLst>
              </a:rPr>
              <a:t> at various temperatures is:</a:t>
            </a:r>
          </a:p>
          <a:p>
            <a:pPr marL="230188" indent="-230188">
              <a:defRPr/>
            </a:pPr>
            <a:r>
              <a:rPr lang="en-US">
                <a:effectLst>
                  <a:outerShdw blurRad="38100" dist="38100" dir="2700000" algn="tl">
                    <a:srgbClr val="000000"/>
                  </a:outerShdw>
                </a:effectLst>
              </a:rPr>
              <a:t>V</a:t>
            </a:r>
            <a:r>
              <a:rPr lang="en-US" baseline="-20000">
                <a:effectLst>
                  <a:outerShdw blurRad="38100" dist="38100" dir="2700000" algn="tl">
                    <a:srgbClr val="000000"/>
                  </a:outerShdw>
                </a:effectLst>
              </a:rPr>
              <a:t>T</a:t>
            </a:r>
            <a:r>
              <a:rPr lang="en-US">
                <a:effectLst>
                  <a:outerShdw blurRad="38100" dist="38100" dir="2700000" algn="tl">
                    <a:srgbClr val="000000"/>
                  </a:outerShdw>
                </a:effectLst>
              </a:rPr>
              <a:t> = </a:t>
            </a:r>
            <a:r>
              <a:rPr lang="en-US" u="sng">
                <a:effectLst>
                  <a:outerShdw blurRad="38100" dist="38100" dir="2700000" algn="tl">
                    <a:srgbClr val="000000"/>
                  </a:outerShdw>
                </a:effectLst>
              </a:rPr>
              <a:t>kT</a:t>
            </a:r>
          </a:p>
          <a:p>
            <a:pPr marL="230188" indent="-230188" algn="l">
              <a:lnSpc>
                <a:spcPct val="90000"/>
              </a:lnSpc>
              <a:spcBef>
                <a:spcPct val="0"/>
              </a:spcBef>
              <a:defRPr/>
            </a:pPr>
            <a:r>
              <a:rPr lang="en-US">
                <a:effectLst>
                  <a:outerShdw blurRad="38100" dist="38100" dir="2700000" algn="tl">
                    <a:srgbClr val="000000"/>
                  </a:outerShdw>
                </a:effectLst>
              </a:rPr>
              <a:t>						  q</a:t>
            </a:r>
          </a:p>
          <a:p>
            <a:pPr marL="230188" indent="-230188" algn="l">
              <a:spcBef>
                <a:spcPct val="20000"/>
              </a:spcBef>
              <a:defRPr/>
            </a:pPr>
            <a:r>
              <a:rPr lang="en-US">
                <a:effectLst>
                  <a:outerShdw blurRad="38100" dist="38100" dir="2700000" algn="tl">
                    <a:srgbClr val="000000"/>
                  </a:outerShdw>
                </a:effectLst>
              </a:rPr>
              <a:t>   k = 1.38 x 10</a:t>
            </a:r>
            <a:r>
              <a:rPr lang="en-US" baseline="22000">
                <a:effectLst>
                  <a:outerShdw blurRad="38100" dist="38100" dir="2700000" algn="tl">
                    <a:srgbClr val="000000"/>
                  </a:outerShdw>
                </a:effectLst>
              </a:rPr>
              <a:t>-23</a:t>
            </a:r>
            <a:r>
              <a:rPr lang="en-US">
                <a:effectLst>
                  <a:outerShdw blurRad="38100" dist="38100" dir="2700000" algn="tl">
                    <a:srgbClr val="000000"/>
                  </a:outerShdw>
                </a:effectLst>
              </a:rPr>
              <a:t> J/K          T = temperature in Kelvin          q = 1.6 x 10</a:t>
            </a:r>
            <a:r>
              <a:rPr lang="en-US" baseline="20000">
                <a:effectLst>
                  <a:outerShdw blurRad="38100" dist="38100" dir="2700000" algn="tl">
                    <a:srgbClr val="000000"/>
                  </a:outerShdw>
                </a:effectLst>
              </a:rPr>
              <a:t>-19</a:t>
            </a:r>
            <a:r>
              <a:rPr lang="en-US">
                <a:effectLst>
                  <a:outerShdw blurRad="38100" dist="38100" dir="2700000" algn="tl">
                    <a:srgbClr val="000000"/>
                  </a:outerShdw>
                </a:effectLst>
              </a:rPr>
              <a:t> C</a:t>
            </a:r>
          </a:p>
          <a:p>
            <a:pPr marL="230188" indent="-230188" algn="l">
              <a:buFontTx/>
              <a:buChar char="•"/>
              <a:defRPr/>
            </a:pPr>
            <a:r>
              <a:rPr lang="en-US">
                <a:effectLst>
                  <a:outerShdw blurRad="38100" dist="38100" dir="2700000" algn="tl">
                    <a:srgbClr val="000000"/>
                  </a:outerShdw>
                </a:effectLst>
                <a:sym typeface="Symbol" pitchFamily="18" charset="2"/>
              </a:rPr>
              <a:t> is the emission coefficient for the diode.  It is determined by the way the diode is constructed.  It somewhat varies with diode current.  For a silicon diode  is around 2 for low currents and goes down to about 1 at higher currents</a:t>
            </a:r>
          </a:p>
        </p:txBody>
      </p:sp>
      <p:sp>
        <p:nvSpPr>
          <p:cNvPr id="20" name="Date Placeholder 19"/>
          <p:cNvSpPr>
            <a:spLocks noGrp="1"/>
          </p:cNvSpPr>
          <p:nvPr>
            <p:ph type="dt" sz="half" idx="10"/>
          </p:nvPr>
        </p:nvSpPr>
        <p:spPr/>
        <p:txBody>
          <a:bodyPr/>
          <a:lstStyle/>
          <a:p>
            <a:pPr>
              <a:defRPr/>
            </a:pPr>
            <a:fld id="{AABAC030-1480-4348-8EE1-31E8D2BAE96B}" type="datetime1">
              <a:rPr lang="en-US" smtClean="0"/>
              <a:pPr>
                <a:defRPr/>
              </a:pPr>
              <a:t>3/10/2024</a:t>
            </a:fld>
            <a:endParaRPr lang="en-US"/>
          </a:p>
        </p:txBody>
      </p:sp>
      <p:sp>
        <p:nvSpPr>
          <p:cNvPr id="22" name="Slide Number Placeholder 21"/>
          <p:cNvSpPr>
            <a:spLocks noGrp="1"/>
          </p:cNvSpPr>
          <p:nvPr>
            <p:ph type="sldNum" sz="quarter" idx="12"/>
          </p:nvPr>
        </p:nvSpPr>
        <p:spPr/>
        <p:txBody>
          <a:bodyPr/>
          <a:lstStyle/>
          <a:p>
            <a:pPr>
              <a:defRPr/>
            </a:pPr>
            <a:fld id="{313A3DEE-37DC-4602-9687-B4D56009411F}"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2E0323-717C-67FD-F272-A30A19345AC2}"/>
              </a:ext>
            </a:extLst>
          </p:cNvPr>
          <p:cNvSpPr>
            <a:spLocks noGrp="1"/>
          </p:cNvSpPr>
          <p:nvPr>
            <p:ph type="dt" sz="half" idx="10"/>
          </p:nvPr>
        </p:nvSpPr>
        <p:spPr/>
        <p:txBody>
          <a:bodyPr/>
          <a:lstStyle/>
          <a:p>
            <a:pPr>
              <a:defRPr/>
            </a:pPr>
            <a:fld id="{653EE7AB-ECF0-4E4B-AD53-62196E82A39A}" type="datetime1">
              <a:rPr lang="en-US" smtClean="0"/>
              <a:pPr>
                <a:defRPr/>
              </a:pPr>
              <a:t>3/10/2024</a:t>
            </a:fld>
            <a:endParaRPr lang="en-US"/>
          </a:p>
        </p:txBody>
      </p:sp>
      <p:sp>
        <p:nvSpPr>
          <p:cNvPr id="3" name="Slide Number Placeholder 2">
            <a:extLst>
              <a:ext uri="{FF2B5EF4-FFF2-40B4-BE49-F238E27FC236}">
                <a16:creationId xmlns:a16="http://schemas.microsoft.com/office/drawing/2014/main" id="{06F29EA5-2087-80AB-9838-7910DA28EBF0}"/>
              </a:ext>
            </a:extLst>
          </p:cNvPr>
          <p:cNvSpPr>
            <a:spLocks noGrp="1"/>
          </p:cNvSpPr>
          <p:nvPr>
            <p:ph type="sldNum" sz="quarter" idx="12"/>
          </p:nvPr>
        </p:nvSpPr>
        <p:spPr/>
        <p:txBody>
          <a:bodyPr/>
          <a:lstStyle/>
          <a:p>
            <a:pPr>
              <a:defRPr/>
            </a:pPr>
            <a:fld id="{313A3DEE-37DC-4602-9687-B4D56009411F}" type="slidenum">
              <a:rPr lang="en-US" smtClean="0"/>
              <a:pPr>
                <a:defRPr/>
              </a:pPr>
              <a:t>11</a:t>
            </a:fld>
            <a:endParaRPr lang="en-US"/>
          </a:p>
        </p:txBody>
      </p:sp>
      <p:sp>
        <p:nvSpPr>
          <p:cNvPr id="5" name="TextBox 4">
            <a:extLst>
              <a:ext uri="{FF2B5EF4-FFF2-40B4-BE49-F238E27FC236}">
                <a16:creationId xmlns:a16="http://schemas.microsoft.com/office/drawing/2014/main" id="{93AD4BFB-F87F-6D54-CCD9-F411E27F8B2F}"/>
              </a:ext>
            </a:extLst>
          </p:cNvPr>
          <p:cNvSpPr txBox="1"/>
          <p:nvPr/>
        </p:nvSpPr>
        <p:spPr>
          <a:xfrm>
            <a:off x="304800" y="228600"/>
            <a:ext cx="8487103" cy="5865067"/>
          </a:xfrm>
          <a:prstGeom prst="rect">
            <a:avLst/>
          </a:prstGeom>
          <a:noFill/>
        </p:spPr>
        <p:txBody>
          <a:bodyPr wrap="square">
            <a:spAutoFit/>
          </a:bodyPr>
          <a:lstStyle/>
          <a:p>
            <a:pPr algn="just">
              <a:lnSpc>
                <a:spcPct val="150000"/>
              </a:lnSpc>
              <a:spcAft>
                <a:spcPts val="1000"/>
              </a:spcAft>
            </a:pPr>
            <a:r>
              <a:rPr lang="en-US" sz="2000" b="1" u="sng" kern="100" dirty="0">
                <a:effectLst/>
                <a:latin typeface="Times New Roman" panose="02020603050405020304" pitchFamily="18" charset="0"/>
                <a:ea typeface="Calibri" panose="020F0502020204030204" pitchFamily="34" charset="0"/>
                <a:cs typeface="Times New Roman" panose="02020603050405020304" pitchFamily="18" charset="0"/>
              </a:rPr>
              <a:t>PN junction diode definitions: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SzPts val="1200"/>
              <a:buFont typeface="+mj-lt"/>
              <a:buAutoNum type="arabicPeriod"/>
            </a:pPr>
            <a:r>
              <a:rPr lang="en-US" sz="2000" b="1" u="sng" kern="100" dirty="0">
                <a:effectLst/>
                <a:latin typeface="Times New Roman" panose="02020603050405020304" pitchFamily="18" charset="0"/>
                <a:ea typeface="Calibri" panose="020F0502020204030204" pitchFamily="34" charset="0"/>
                <a:cs typeface="Times New Roman" panose="02020603050405020304" pitchFamily="18" charset="0"/>
              </a:rPr>
              <a:t>Forward biasing:</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When an external D.C. voltage is applied across the junction in such a direction that it cancels the potential barrier, thus permitting current flow, it is called </a:t>
            </a: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forward biasing</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SzPts val="1200"/>
              <a:buFont typeface="+mj-lt"/>
              <a:buAutoNum type="arabicPeriod"/>
            </a:pPr>
            <a:r>
              <a:rPr lang="en-US" sz="2000" b="1" u="sng" kern="100" dirty="0">
                <a:effectLst/>
                <a:latin typeface="Times New Roman" panose="02020603050405020304" pitchFamily="18" charset="0"/>
                <a:ea typeface="Calibri" panose="020F0502020204030204" pitchFamily="34" charset="0"/>
                <a:cs typeface="Times New Roman" panose="02020603050405020304" pitchFamily="18" charset="0"/>
              </a:rPr>
              <a:t>Reverse biasing:</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When an external D.C. voltage is applied across the junction in such a direction that it widens the potential barrier, it is called </a:t>
            </a:r>
            <a:r>
              <a:rPr lang="en-US" sz="2000" b="1" kern="100" dirty="0">
                <a:effectLst/>
                <a:latin typeface="Times New Roman" panose="02020603050405020304" pitchFamily="18" charset="0"/>
                <a:ea typeface="Calibri" panose="020F0502020204030204" pitchFamily="34" charset="0"/>
                <a:cs typeface="Times New Roman" panose="02020603050405020304" pitchFamily="18" charset="0"/>
              </a:rPr>
              <a:t>reverse biasing</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SzPts val="1200"/>
              <a:buFont typeface="+mj-lt"/>
              <a:buAutoNum type="arabicPeriod"/>
            </a:pPr>
            <a:r>
              <a:rPr lang="en-US" sz="2000" b="1" u="sng" kern="100" dirty="0">
                <a:effectLst/>
                <a:latin typeface="Times New Roman" panose="02020603050405020304" pitchFamily="18" charset="0"/>
                <a:ea typeface="Calibri" panose="020F0502020204030204" pitchFamily="34" charset="0"/>
                <a:cs typeface="Times New Roman" panose="02020603050405020304" pitchFamily="18" charset="0"/>
              </a:rPr>
              <a:t>Breakdown voltage:</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It is the reverse voltage at which </a:t>
            </a:r>
            <a:r>
              <a:rPr lang="en-US" sz="2000" kern="100" dirty="0" err="1">
                <a:effectLst/>
                <a:latin typeface="Times New Roman" panose="02020603050405020304" pitchFamily="18" charset="0"/>
                <a:ea typeface="Calibri" panose="020F0502020204030204" pitchFamily="34" charset="0"/>
                <a:cs typeface="Times New Roman" panose="02020603050405020304" pitchFamily="18" charset="0"/>
              </a:rPr>
              <a:t>pn</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junction breaks down with sudden rise in reverse current.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SzPts val="1200"/>
              <a:buFont typeface="+mj-lt"/>
              <a:buAutoNum type="arabicPeriod"/>
            </a:pPr>
            <a:r>
              <a:rPr lang="en-US" sz="2000" b="1" u="sng" kern="100" dirty="0">
                <a:effectLst/>
                <a:latin typeface="Times New Roman" panose="02020603050405020304" pitchFamily="18" charset="0"/>
                <a:ea typeface="Calibri" panose="020F0502020204030204" pitchFamily="34" charset="0"/>
                <a:cs typeface="Times New Roman" panose="02020603050405020304" pitchFamily="18" charset="0"/>
              </a:rPr>
              <a:t>Knee voltage or cut-in voltage:</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It is the forward voltage at which the current through the junction starts to increase rapidly.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307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DBF567-49FB-F4E1-5EF8-E41A32230DFB}"/>
              </a:ext>
            </a:extLst>
          </p:cNvPr>
          <p:cNvSpPr>
            <a:spLocks noGrp="1"/>
          </p:cNvSpPr>
          <p:nvPr>
            <p:ph type="dt" sz="half" idx="10"/>
          </p:nvPr>
        </p:nvSpPr>
        <p:spPr/>
        <p:txBody>
          <a:bodyPr/>
          <a:lstStyle/>
          <a:p>
            <a:pPr>
              <a:defRPr/>
            </a:pPr>
            <a:fld id="{653EE7AB-ECF0-4E4B-AD53-62196E82A39A}" type="datetime1">
              <a:rPr lang="en-US" smtClean="0"/>
              <a:pPr>
                <a:defRPr/>
              </a:pPr>
              <a:t>3/10/2024</a:t>
            </a:fld>
            <a:endParaRPr lang="en-US"/>
          </a:p>
        </p:txBody>
      </p:sp>
      <p:sp>
        <p:nvSpPr>
          <p:cNvPr id="3" name="Slide Number Placeholder 2">
            <a:extLst>
              <a:ext uri="{FF2B5EF4-FFF2-40B4-BE49-F238E27FC236}">
                <a16:creationId xmlns:a16="http://schemas.microsoft.com/office/drawing/2014/main" id="{4F56753F-6DF2-54D2-C7DE-F77D4F4363A0}"/>
              </a:ext>
            </a:extLst>
          </p:cNvPr>
          <p:cNvSpPr>
            <a:spLocks noGrp="1"/>
          </p:cNvSpPr>
          <p:nvPr>
            <p:ph type="sldNum" sz="quarter" idx="12"/>
          </p:nvPr>
        </p:nvSpPr>
        <p:spPr/>
        <p:txBody>
          <a:bodyPr/>
          <a:lstStyle/>
          <a:p>
            <a:pPr>
              <a:defRPr/>
            </a:pPr>
            <a:fld id="{313A3DEE-37DC-4602-9687-B4D56009411F}" type="slidenum">
              <a:rPr lang="en-US" smtClean="0"/>
              <a:pPr>
                <a:defRPr/>
              </a:pPr>
              <a:t>12</a:t>
            </a:fld>
            <a:endParaRPr lang="en-US"/>
          </a:p>
        </p:txBody>
      </p:sp>
      <p:sp>
        <p:nvSpPr>
          <p:cNvPr id="5" name="TextBox 4">
            <a:extLst>
              <a:ext uri="{FF2B5EF4-FFF2-40B4-BE49-F238E27FC236}">
                <a16:creationId xmlns:a16="http://schemas.microsoft.com/office/drawing/2014/main" id="{01B77F0C-0268-DB70-DC0E-65FA541C6762}"/>
              </a:ext>
            </a:extLst>
          </p:cNvPr>
          <p:cNvSpPr txBox="1"/>
          <p:nvPr/>
        </p:nvSpPr>
        <p:spPr>
          <a:xfrm>
            <a:off x="152400" y="152400"/>
            <a:ext cx="8610600" cy="6100196"/>
          </a:xfrm>
          <a:prstGeom prst="rect">
            <a:avLst/>
          </a:prstGeom>
          <a:noFill/>
        </p:spPr>
        <p:txBody>
          <a:bodyPr wrap="square">
            <a:spAutoFit/>
          </a:bodyPr>
          <a:lstStyle/>
          <a:p>
            <a:pPr marL="457200" lvl="0" indent="-457200" algn="just">
              <a:lnSpc>
                <a:spcPct val="130000"/>
              </a:lnSpc>
              <a:spcAft>
                <a:spcPts val="1000"/>
              </a:spcAft>
              <a:buSzPts val="1200"/>
              <a:buFont typeface="+mj-lt"/>
              <a:buAutoNum type="arabicPeriod" startAt="5"/>
            </a:pPr>
            <a:r>
              <a:rPr lang="en-US" b="1" u="sng" kern="100" dirty="0">
                <a:effectLst/>
                <a:latin typeface="+mn-lt"/>
                <a:ea typeface="Calibri" panose="020F0502020204030204" pitchFamily="34" charset="0"/>
                <a:cs typeface="Times New Roman" panose="02020603050405020304" pitchFamily="18" charset="0"/>
              </a:rPr>
              <a:t>Maximum forward current:</a:t>
            </a:r>
            <a:r>
              <a:rPr lang="en-US" kern="100" dirty="0">
                <a:effectLst/>
                <a:latin typeface="+mn-lt"/>
                <a:ea typeface="Calibri" panose="020F0502020204030204" pitchFamily="34" charset="0"/>
                <a:cs typeface="Times New Roman" panose="02020603050405020304" pitchFamily="18" charset="0"/>
              </a:rPr>
              <a:t> It is the highest instantaneous forward current that a </a:t>
            </a:r>
            <a:r>
              <a:rPr lang="en-US" kern="100" dirty="0" err="1">
                <a:effectLst/>
                <a:latin typeface="+mn-lt"/>
                <a:ea typeface="Calibri" panose="020F0502020204030204" pitchFamily="34" charset="0"/>
                <a:cs typeface="Times New Roman" panose="02020603050405020304" pitchFamily="18" charset="0"/>
              </a:rPr>
              <a:t>pn</a:t>
            </a:r>
            <a:r>
              <a:rPr lang="en-US" kern="100" dirty="0">
                <a:effectLst/>
                <a:latin typeface="+mn-lt"/>
                <a:ea typeface="Calibri" panose="020F0502020204030204" pitchFamily="34" charset="0"/>
                <a:cs typeface="Times New Roman" panose="02020603050405020304" pitchFamily="18" charset="0"/>
              </a:rPr>
              <a:t> junction can conduct without damage to the junction. </a:t>
            </a:r>
            <a:endParaRPr lang="en-US" kern="100" dirty="0">
              <a:latin typeface="+mn-lt"/>
              <a:ea typeface="Calibri" panose="020F0502020204030204" pitchFamily="34" charset="0"/>
            </a:endParaRPr>
          </a:p>
          <a:p>
            <a:pPr marL="457200" lvl="0" indent="-457200" algn="just">
              <a:lnSpc>
                <a:spcPct val="130000"/>
              </a:lnSpc>
              <a:spcAft>
                <a:spcPts val="1000"/>
              </a:spcAft>
              <a:buSzPts val="1200"/>
              <a:buFont typeface="+mj-lt"/>
              <a:buAutoNum type="arabicPeriod" startAt="5"/>
            </a:pPr>
            <a:r>
              <a:rPr lang="en-US" b="1" u="sng" kern="100" dirty="0">
                <a:effectLst/>
                <a:latin typeface="+mn-lt"/>
                <a:ea typeface="Calibri" panose="020F0502020204030204" pitchFamily="34" charset="0"/>
                <a:cs typeface="Times New Roman" panose="02020603050405020304" pitchFamily="18" charset="0"/>
              </a:rPr>
              <a:t>Peak inverse voltage (PIV):</a:t>
            </a:r>
            <a:r>
              <a:rPr lang="en-US" kern="100" dirty="0">
                <a:effectLst/>
                <a:latin typeface="+mn-lt"/>
                <a:ea typeface="Calibri" panose="020F0502020204030204" pitchFamily="34" charset="0"/>
                <a:cs typeface="Times New Roman" panose="02020603050405020304" pitchFamily="18" charset="0"/>
              </a:rPr>
              <a:t> It is the maximum reverse voltage that can be applied to the </a:t>
            </a:r>
            <a:r>
              <a:rPr lang="en-US" kern="100" dirty="0" err="1">
                <a:effectLst/>
                <a:latin typeface="+mn-lt"/>
                <a:ea typeface="Calibri" panose="020F0502020204030204" pitchFamily="34" charset="0"/>
                <a:cs typeface="Times New Roman" panose="02020603050405020304" pitchFamily="18" charset="0"/>
              </a:rPr>
              <a:t>pn</a:t>
            </a:r>
            <a:r>
              <a:rPr lang="en-US" kern="100" dirty="0">
                <a:effectLst/>
                <a:latin typeface="+mn-lt"/>
                <a:ea typeface="Calibri" panose="020F0502020204030204" pitchFamily="34" charset="0"/>
                <a:cs typeface="Times New Roman" panose="02020603050405020304" pitchFamily="18" charset="0"/>
              </a:rPr>
              <a:t> junction without damage to the junction. </a:t>
            </a:r>
            <a:endParaRPr lang="en-IN" kern="100" dirty="0">
              <a:latin typeface="+mn-lt"/>
              <a:ea typeface="Calibri" panose="020F0502020204030204" pitchFamily="34" charset="0"/>
            </a:endParaRPr>
          </a:p>
          <a:p>
            <a:pPr marL="457200" lvl="0" indent="-457200" algn="just">
              <a:lnSpc>
                <a:spcPct val="130000"/>
              </a:lnSpc>
              <a:spcAft>
                <a:spcPts val="1000"/>
              </a:spcAft>
              <a:buSzPts val="1200"/>
              <a:buFont typeface="+mj-lt"/>
              <a:buAutoNum type="arabicPeriod" startAt="5"/>
            </a:pPr>
            <a:r>
              <a:rPr lang="en-US" b="1" u="sng" kern="100" dirty="0">
                <a:effectLst/>
                <a:latin typeface="+mn-lt"/>
                <a:ea typeface="Calibri" panose="020F0502020204030204" pitchFamily="34" charset="0"/>
                <a:cs typeface="Times New Roman" panose="02020603050405020304" pitchFamily="18" charset="0"/>
              </a:rPr>
              <a:t>Maximum power rating:</a:t>
            </a:r>
            <a:r>
              <a:rPr lang="en-US" kern="100" dirty="0">
                <a:effectLst/>
                <a:latin typeface="+mn-lt"/>
                <a:ea typeface="Calibri" panose="020F0502020204030204" pitchFamily="34" charset="0"/>
                <a:cs typeface="Times New Roman" panose="02020603050405020304" pitchFamily="18" charset="0"/>
              </a:rPr>
              <a:t> It is the maximum power that can be dissipated at the junction without damaging it. The power dissipated at the junction is equal to the product of junction current and the voltage across the junction.</a:t>
            </a:r>
            <a:endParaRPr lang="en-IN" kern="100" dirty="0">
              <a:latin typeface="+mn-lt"/>
              <a:ea typeface="Calibri" panose="020F0502020204030204" pitchFamily="34" charset="0"/>
            </a:endParaRPr>
          </a:p>
          <a:p>
            <a:pPr marL="457200" lvl="0" indent="-457200" algn="just">
              <a:lnSpc>
                <a:spcPct val="130000"/>
              </a:lnSpc>
              <a:spcAft>
                <a:spcPts val="1000"/>
              </a:spcAft>
              <a:buSzPts val="1200"/>
              <a:buFont typeface="+mj-lt"/>
              <a:buAutoNum type="arabicPeriod" startAt="5"/>
            </a:pPr>
            <a:r>
              <a:rPr lang="en-US" b="1" u="sng" dirty="0">
                <a:effectLst/>
                <a:latin typeface="+mn-lt"/>
                <a:ea typeface="Calibri" panose="020F0502020204030204" pitchFamily="34" charset="0"/>
              </a:rPr>
              <a:t>Reverse current or leakage current or saturation current:</a:t>
            </a:r>
            <a:r>
              <a:rPr lang="en-US" dirty="0">
                <a:effectLst/>
                <a:latin typeface="+mn-lt"/>
                <a:ea typeface="Calibri" panose="020F0502020204030204" pitchFamily="34" charset="0"/>
              </a:rPr>
              <a:t> It is the current that flows through a reverse biased diode. This current is due to minority carriers. Under normal operating voltages, the reverse current is quite small. Its value is extremely small (&lt;1μA) for Silicon diodes but it is appreciable (approx. 100μA) for Germanium diodes.</a:t>
            </a:r>
            <a:endParaRPr lang="en-IN" kern="1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7449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6E6452-FB55-8B88-2461-3BF2976A55F0}"/>
              </a:ext>
            </a:extLst>
          </p:cNvPr>
          <p:cNvSpPr>
            <a:spLocks noGrp="1"/>
          </p:cNvSpPr>
          <p:nvPr>
            <p:ph type="dt" sz="half" idx="10"/>
          </p:nvPr>
        </p:nvSpPr>
        <p:spPr/>
        <p:txBody>
          <a:bodyPr/>
          <a:lstStyle/>
          <a:p>
            <a:pPr>
              <a:defRPr/>
            </a:pPr>
            <a:fld id="{653EE7AB-ECF0-4E4B-AD53-62196E82A39A}" type="datetime1">
              <a:rPr lang="en-US" smtClean="0"/>
              <a:pPr>
                <a:defRPr/>
              </a:pPr>
              <a:t>3/10/2024</a:t>
            </a:fld>
            <a:endParaRPr lang="en-US"/>
          </a:p>
        </p:txBody>
      </p:sp>
      <p:sp>
        <p:nvSpPr>
          <p:cNvPr id="3" name="Slide Number Placeholder 2">
            <a:extLst>
              <a:ext uri="{FF2B5EF4-FFF2-40B4-BE49-F238E27FC236}">
                <a16:creationId xmlns:a16="http://schemas.microsoft.com/office/drawing/2014/main" id="{FA96CBE8-5033-FB34-8355-3EE41785B38C}"/>
              </a:ext>
            </a:extLst>
          </p:cNvPr>
          <p:cNvSpPr>
            <a:spLocks noGrp="1"/>
          </p:cNvSpPr>
          <p:nvPr>
            <p:ph type="sldNum" sz="quarter" idx="12"/>
          </p:nvPr>
        </p:nvSpPr>
        <p:spPr/>
        <p:txBody>
          <a:bodyPr/>
          <a:lstStyle/>
          <a:p>
            <a:pPr>
              <a:defRPr/>
            </a:pPr>
            <a:fld id="{313A3DEE-37DC-4602-9687-B4D56009411F}" type="slidenum">
              <a:rPr lang="en-US" smtClean="0"/>
              <a:pPr>
                <a:defRPr/>
              </a:pPr>
              <a:t>13</a:t>
            </a:fld>
            <a:endParaRPr lang="en-US"/>
          </a:p>
        </p:txBody>
      </p:sp>
      <p:sp>
        <p:nvSpPr>
          <p:cNvPr id="6" name="TextBox 5">
            <a:extLst>
              <a:ext uri="{FF2B5EF4-FFF2-40B4-BE49-F238E27FC236}">
                <a16:creationId xmlns:a16="http://schemas.microsoft.com/office/drawing/2014/main" id="{89010A02-63F9-DB14-BB0E-3652835F351F}"/>
              </a:ext>
            </a:extLst>
          </p:cNvPr>
          <p:cNvSpPr txBox="1"/>
          <p:nvPr/>
        </p:nvSpPr>
        <p:spPr>
          <a:xfrm>
            <a:off x="228600" y="381000"/>
            <a:ext cx="8686800" cy="5736827"/>
          </a:xfrm>
          <a:prstGeom prst="rect">
            <a:avLst/>
          </a:prstGeom>
          <a:noFill/>
        </p:spPr>
        <p:txBody>
          <a:bodyPr wrap="square">
            <a:spAutoFit/>
          </a:bodyPr>
          <a:lstStyle/>
          <a:p>
            <a:pPr marL="342900" lvl="0" indent="-342900" algn="just">
              <a:lnSpc>
                <a:spcPct val="150000"/>
              </a:lnSpc>
              <a:buSzPts val="1200"/>
              <a:buFont typeface="+mj-lt"/>
              <a:buAutoNum type="arabicPeriod"/>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US" sz="2000" b="1" u="sng" kern="100" dirty="0">
                <a:effectLst/>
                <a:latin typeface="Times New Roman" panose="02020603050405020304" pitchFamily="18" charset="0"/>
                <a:ea typeface="Calibri" panose="020F0502020204030204" pitchFamily="34" charset="0"/>
                <a:cs typeface="Times New Roman" panose="02020603050405020304" pitchFamily="18" charset="0"/>
              </a:rPr>
              <a:t>diffusion</a:t>
            </a:r>
            <a:r>
              <a:rPr lang="en-US" sz="2000" u="sng"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u="sng" kern="100" dirty="0">
                <a:effectLst/>
                <a:latin typeface="Times New Roman" panose="02020603050405020304" pitchFamily="18" charset="0"/>
                <a:ea typeface="Calibri" panose="020F0502020204030204" pitchFamily="34" charset="0"/>
                <a:cs typeface="Times New Roman" panose="02020603050405020304" pitchFamily="18" charset="0"/>
              </a:rPr>
              <a:t>current</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can be defined as the flow of charge carriers within a semiconductor travels from a higher concentration region to a lower concentration region. A higher concentration region is nothing but where the number of electrons present in the semiconductor. Similarly, a lower concentration region is where the less number of electrons present in the semiconductor. The process of diffusion mainly occurs when a semiconductor is doped non-uniformly.</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SzPts val="1200"/>
              <a:buFont typeface="+mj-lt"/>
              <a:buAutoNum type="arabicPeriod"/>
            </a:pPr>
            <a:r>
              <a:rPr lang="en-US" sz="2000" b="1" u="sng" kern="100" dirty="0">
                <a:effectLst/>
                <a:latin typeface="Times New Roman" panose="02020603050405020304" pitchFamily="18" charset="0"/>
                <a:ea typeface="Calibri" panose="020F0502020204030204" pitchFamily="34" charset="0"/>
                <a:cs typeface="Times New Roman" panose="02020603050405020304" pitchFamily="18" charset="0"/>
              </a:rPr>
              <a:t>Drift current</a:t>
            </a: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can be defined as the charge carrier’s moves in a semiconductor because of the electric field. There are two kinds of charge carriers in a semiconductor like holes and electrons. Once the voltage is applied to a semiconductor, then electrons move toward the +Ve terminal of a battery whereas the holes travel toward the –Ve terminal of a battery.</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8359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F0EAED-397B-324C-0AF4-9826EF6EA703}"/>
              </a:ext>
            </a:extLst>
          </p:cNvPr>
          <p:cNvSpPr>
            <a:spLocks noGrp="1"/>
          </p:cNvSpPr>
          <p:nvPr>
            <p:ph type="dt" sz="half" idx="10"/>
          </p:nvPr>
        </p:nvSpPr>
        <p:spPr/>
        <p:txBody>
          <a:bodyPr/>
          <a:lstStyle/>
          <a:p>
            <a:pPr>
              <a:defRPr/>
            </a:pPr>
            <a:fld id="{653EE7AB-ECF0-4E4B-AD53-62196E82A39A}" type="datetime1">
              <a:rPr lang="en-US" smtClean="0"/>
              <a:pPr>
                <a:defRPr/>
              </a:pPr>
              <a:t>3/10/2024</a:t>
            </a:fld>
            <a:endParaRPr lang="en-US"/>
          </a:p>
        </p:txBody>
      </p:sp>
      <p:sp>
        <p:nvSpPr>
          <p:cNvPr id="3" name="Slide Number Placeholder 2">
            <a:extLst>
              <a:ext uri="{FF2B5EF4-FFF2-40B4-BE49-F238E27FC236}">
                <a16:creationId xmlns:a16="http://schemas.microsoft.com/office/drawing/2014/main" id="{03B5FD20-961D-93D1-C25D-5A1141FF1AE9}"/>
              </a:ext>
            </a:extLst>
          </p:cNvPr>
          <p:cNvSpPr>
            <a:spLocks noGrp="1"/>
          </p:cNvSpPr>
          <p:nvPr>
            <p:ph type="sldNum" sz="quarter" idx="12"/>
          </p:nvPr>
        </p:nvSpPr>
        <p:spPr/>
        <p:txBody>
          <a:bodyPr/>
          <a:lstStyle/>
          <a:p>
            <a:pPr>
              <a:defRPr/>
            </a:pPr>
            <a:fld id="{313A3DEE-37DC-4602-9687-B4D56009411F}" type="slidenum">
              <a:rPr lang="en-US" smtClean="0"/>
              <a:pPr>
                <a:defRPr/>
              </a:pPr>
              <a:t>14</a:t>
            </a:fld>
            <a:endParaRPr lang="en-US"/>
          </a:p>
        </p:txBody>
      </p:sp>
      <p:graphicFrame>
        <p:nvGraphicFramePr>
          <p:cNvPr id="4" name="Table 3">
            <a:extLst>
              <a:ext uri="{FF2B5EF4-FFF2-40B4-BE49-F238E27FC236}">
                <a16:creationId xmlns:a16="http://schemas.microsoft.com/office/drawing/2014/main" id="{3D8D180F-B087-1DA7-93E9-ABE7CD6B1674}"/>
              </a:ext>
            </a:extLst>
          </p:cNvPr>
          <p:cNvGraphicFramePr>
            <a:graphicFrameLocks noGrp="1"/>
          </p:cNvGraphicFramePr>
          <p:nvPr>
            <p:extLst>
              <p:ext uri="{D42A27DB-BD31-4B8C-83A1-F6EECF244321}">
                <p14:modId xmlns:p14="http://schemas.microsoft.com/office/powerpoint/2010/main" val="2750709700"/>
              </p:ext>
            </p:extLst>
          </p:nvPr>
        </p:nvGraphicFramePr>
        <p:xfrm>
          <a:off x="381000" y="165538"/>
          <a:ext cx="8229600" cy="5851352"/>
        </p:xfrm>
        <a:graphic>
          <a:graphicData uri="http://schemas.openxmlformats.org/drawingml/2006/table">
            <a:tbl>
              <a:tblPr firstRow="1" firstCol="1" bandRow="1">
                <a:tableStyleId>{775DCB02-9BB8-47FD-8907-85C794F793BA}</a:tableStyleId>
              </a:tblPr>
              <a:tblGrid>
                <a:gridCol w="4114800">
                  <a:extLst>
                    <a:ext uri="{9D8B030D-6E8A-4147-A177-3AD203B41FA5}">
                      <a16:colId xmlns:a16="http://schemas.microsoft.com/office/drawing/2014/main" val="1770954837"/>
                    </a:ext>
                  </a:extLst>
                </a:gridCol>
                <a:gridCol w="4114800">
                  <a:extLst>
                    <a:ext uri="{9D8B030D-6E8A-4147-A177-3AD203B41FA5}">
                      <a16:colId xmlns:a16="http://schemas.microsoft.com/office/drawing/2014/main" val="1187488503"/>
                    </a:ext>
                  </a:extLst>
                </a:gridCol>
              </a:tblGrid>
              <a:tr h="431758">
                <a:tc>
                  <a:txBody>
                    <a:bodyPr/>
                    <a:lstStyle/>
                    <a:p>
                      <a:pPr algn="ctr">
                        <a:lnSpc>
                          <a:spcPct val="115000"/>
                        </a:lnSpc>
                        <a:spcAft>
                          <a:spcPts val="1000"/>
                        </a:spcAft>
                      </a:pPr>
                      <a:r>
                        <a:rPr lang="en-US" sz="1350" kern="100" dirty="0">
                          <a:effectLst/>
                        </a:rPr>
                        <a:t>Drift Current</a:t>
                      </a:r>
                      <a:endParaRPr lang="en-IN"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pPr>
                      <a:r>
                        <a:rPr lang="en-IN" sz="1350" kern="100">
                          <a:effectLst/>
                        </a:rPr>
                        <a:t>Diffusion Current</a:t>
                      </a:r>
                      <a:endParaRPr lang="en-IN"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2908917942"/>
                  </a:ext>
                </a:extLst>
              </a:tr>
              <a:tr h="793391">
                <a:tc>
                  <a:txBody>
                    <a:bodyPr/>
                    <a:lstStyle/>
                    <a:p>
                      <a:pPr marL="173038" indent="0">
                        <a:lnSpc>
                          <a:spcPct val="115000"/>
                        </a:lnSpc>
                        <a:spcAft>
                          <a:spcPts val="1000"/>
                        </a:spcAft>
                      </a:pPr>
                      <a:r>
                        <a:rPr lang="en-US" sz="1600" b="1" kern="100" dirty="0">
                          <a:effectLst/>
                        </a:rPr>
                        <a:t> The movement of charge carriers is because of the applied electric field is known as drift current.</a:t>
                      </a:r>
                      <a:endParaRPr lang="en-IN"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95250" indent="0">
                        <a:lnSpc>
                          <a:spcPct val="115000"/>
                        </a:lnSpc>
                        <a:spcAft>
                          <a:spcPts val="1000"/>
                        </a:spcAft>
                      </a:pPr>
                      <a:r>
                        <a:rPr lang="en-US" sz="1600" b="1" kern="100" dirty="0">
                          <a:effectLst/>
                        </a:rPr>
                        <a:t>The diffusion current can be occurred because of the diffusion in charge carriers.</a:t>
                      </a:r>
                      <a:endParaRPr lang="en-IN"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867502281"/>
                  </a:ext>
                </a:extLst>
              </a:tr>
              <a:tr h="793391">
                <a:tc>
                  <a:txBody>
                    <a:bodyPr/>
                    <a:lstStyle/>
                    <a:p>
                      <a:pPr marL="173038" indent="0">
                        <a:lnSpc>
                          <a:spcPct val="115000"/>
                        </a:lnSpc>
                        <a:spcAft>
                          <a:spcPts val="1000"/>
                        </a:spcAft>
                      </a:pPr>
                      <a:r>
                        <a:rPr lang="en-US" sz="1600" b="1" kern="100" dirty="0">
                          <a:effectLst/>
                        </a:rPr>
                        <a:t>It requires electrical energy for the process </a:t>
                      </a:r>
                    </a:p>
                    <a:p>
                      <a:pPr marL="173038" indent="0">
                        <a:lnSpc>
                          <a:spcPct val="115000"/>
                        </a:lnSpc>
                        <a:spcAft>
                          <a:spcPts val="1000"/>
                        </a:spcAft>
                      </a:pPr>
                      <a:r>
                        <a:rPr lang="en-US" sz="1600" b="1" kern="100" dirty="0">
                          <a:effectLst/>
                        </a:rPr>
                        <a:t>of drift current.</a:t>
                      </a:r>
                      <a:endParaRPr lang="en-IN"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95250" indent="0">
                        <a:lnSpc>
                          <a:spcPct val="115000"/>
                        </a:lnSpc>
                        <a:spcAft>
                          <a:spcPts val="1000"/>
                        </a:spcAft>
                      </a:pPr>
                      <a:r>
                        <a:rPr lang="en-US" sz="1600" b="1" kern="100" dirty="0">
                          <a:effectLst/>
                        </a:rPr>
                        <a:t>Some amount of external energy is enough for the process of diffusion current.</a:t>
                      </a:r>
                      <a:endParaRPr lang="en-IN"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46971430"/>
                  </a:ext>
                </a:extLst>
              </a:tr>
              <a:tr h="383772">
                <a:tc>
                  <a:txBody>
                    <a:bodyPr/>
                    <a:lstStyle/>
                    <a:p>
                      <a:pPr marL="173038" indent="0">
                        <a:lnSpc>
                          <a:spcPct val="115000"/>
                        </a:lnSpc>
                        <a:spcAft>
                          <a:spcPts val="1000"/>
                        </a:spcAft>
                      </a:pPr>
                      <a:r>
                        <a:rPr lang="en-US" sz="1600" b="1" kern="100" dirty="0">
                          <a:effectLst/>
                        </a:rPr>
                        <a:t>This current obeys </a:t>
                      </a:r>
                      <a:r>
                        <a:rPr lang="en-US" sz="1600" b="1" u="sng" kern="100" dirty="0">
                          <a:effectLst/>
                          <a:hlinkClick r:id="rId2"/>
                        </a:rPr>
                        <a:t>Ohm’s Law</a:t>
                      </a:r>
                      <a:r>
                        <a:rPr lang="en-US" sz="1600" b="1" kern="100" dirty="0">
                          <a:effectLst/>
                        </a:rPr>
                        <a:t>.</a:t>
                      </a:r>
                      <a:endParaRPr lang="en-IN"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15000"/>
                        </a:lnSpc>
                        <a:spcAft>
                          <a:spcPts val="1000"/>
                        </a:spcAft>
                      </a:pPr>
                      <a:r>
                        <a:rPr lang="en-US" sz="1600" b="1" kern="100">
                          <a:effectLst/>
                        </a:rPr>
                        <a:t> This current obeys Fick’s Law.</a:t>
                      </a:r>
                      <a:endParaRPr lang="en-IN" sz="1600" b="1"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381073294"/>
                  </a:ext>
                </a:extLst>
              </a:tr>
              <a:tr h="793391">
                <a:tc>
                  <a:txBody>
                    <a:bodyPr/>
                    <a:lstStyle/>
                    <a:p>
                      <a:pPr marL="173038" indent="0">
                        <a:lnSpc>
                          <a:spcPct val="115000"/>
                        </a:lnSpc>
                        <a:spcAft>
                          <a:spcPts val="1000"/>
                        </a:spcAft>
                      </a:pPr>
                      <a:r>
                        <a:rPr lang="en-US" sz="1600" b="1" kern="100" dirty="0">
                          <a:effectLst/>
                        </a:rPr>
                        <a:t>The direction of charge carriers in the semiconductor is reverse to each other.</a:t>
                      </a:r>
                      <a:endParaRPr lang="en-IN"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95250" indent="0">
                        <a:lnSpc>
                          <a:spcPct val="115000"/>
                        </a:lnSpc>
                        <a:spcAft>
                          <a:spcPts val="1000"/>
                        </a:spcAft>
                      </a:pPr>
                      <a:r>
                        <a:rPr lang="en-US" sz="1600" b="1" kern="100" dirty="0">
                          <a:effectLst/>
                        </a:rPr>
                        <a:t>For charge carriers, the densities of diffusion are reverse in symbol to each other.</a:t>
                      </a:r>
                      <a:endParaRPr lang="en-IN"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255331247"/>
                  </a:ext>
                </a:extLst>
              </a:tr>
              <a:tr h="793391">
                <a:tc>
                  <a:txBody>
                    <a:bodyPr/>
                    <a:lstStyle/>
                    <a:p>
                      <a:pPr marL="173038" indent="0">
                        <a:lnSpc>
                          <a:spcPct val="115000"/>
                        </a:lnSpc>
                        <a:spcAft>
                          <a:spcPts val="1000"/>
                        </a:spcAft>
                      </a:pPr>
                      <a:r>
                        <a:rPr lang="en-US" sz="1600" b="1" kern="100" dirty="0">
                          <a:effectLst/>
                        </a:rPr>
                        <a:t>The direction of the drift current, as well as the electric field, will be the same.</a:t>
                      </a:r>
                      <a:endParaRPr lang="en-IN"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95250" indent="0">
                        <a:lnSpc>
                          <a:spcPct val="115000"/>
                        </a:lnSpc>
                        <a:spcAft>
                          <a:spcPts val="1000"/>
                        </a:spcAft>
                      </a:pPr>
                      <a:r>
                        <a:rPr lang="en-US" sz="1600" b="1" kern="100" dirty="0">
                          <a:effectLst/>
                        </a:rPr>
                        <a:t>The direction of this current can be decided by the concentration of the carrier slope.</a:t>
                      </a:r>
                      <a:endParaRPr lang="en-IN"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870538571"/>
                  </a:ext>
                </a:extLst>
              </a:tr>
              <a:tr h="1008713">
                <a:tc>
                  <a:txBody>
                    <a:bodyPr/>
                    <a:lstStyle/>
                    <a:p>
                      <a:pPr marL="173038" indent="0">
                        <a:lnSpc>
                          <a:spcPct val="115000"/>
                        </a:lnSpc>
                        <a:spcAft>
                          <a:spcPts val="1000"/>
                        </a:spcAft>
                      </a:pPr>
                      <a:r>
                        <a:rPr lang="en-US" sz="1600" b="1" kern="100" dirty="0">
                          <a:effectLst/>
                        </a:rPr>
                        <a:t>It depends on the permittivity</a:t>
                      </a:r>
                      <a:endParaRPr lang="en-IN"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15000"/>
                        </a:lnSpc>
                        <a:spcAft>
                          <a:spcPts val="1000"/>
                        </a:spcAft>
                      </a:pPr>
                      <a:r>
                        <a:rPr lang="en-US" sz="1600" b="1" kern="100" dirty="0">
                          <a:effectLst/>
                        </a:rPr>
                        <a:t> It is independent of permittivity</a:t>
                      </a:r>
                      <a:endParaRPr lang="en-IN" sz="1600" b="1" kern="100" dirty="0">
                        <a:effectLst/>
                      </a:endParaRPr>
                    </a:p>
                    <a:p>
                      <a:pPr fontAlgn="base">
                        <a:lnSpc>
                          <a:spcPct val="115000"/>
                        </a:lnSpc>
                      </a:pPr>
                      <a:r>
                        <a:rPr lang="en-IN" sz="1600" b="1" kern="100" dirty="0">
                          <a:effectLst/>
                        </a:rPr>
                        <a:t> </a:t>
                      </a:r>
                      <a:endParaRPr lang="en-IN" sz="16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tc>
                <a:extLst>
                  <a:ext uri="{0D108BD9-81ED-4DB2-BD59-A6C34878D82A}">
                    <a16:rowId xmlns:a16="http://schemas.microsoft.com/office/drawing/2014/main" val="3301470679"/>
                  </a:ext>
                </a:extLst>
              </a:tr>
              <a:tr h="793391">
                <a:tc>
                  <a:txBody>
                    <a:bodyPr/>
                    <a:lstStyle/>
                    <a:p>
                      <a:pPr marL="173038" indent="0">
                        <a:lnSpc>
                          <a:spcPct val="115000"/>
                        </a:lnSpc>
                        <a:spcAft>
                          <a:spcPts val="1000"/>
                        </a:spcAft>
                      </a:pPr>
                      <a:r>
                        <a:rPr lang="en-US" sz="1600" b="1" kern="100" dirty="0">
                          <a:effectLst/>
                        </a:rPr>
                        <a:t>The direction of this current mainly depends on the polarity of the applied electric field.</a:t>
                      </a:r>
                      <a:endParaRPr lang="en-IN"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marL="95250" indent="0">
                        <a:lnSpc>
                          <a:spcPct val="115000"/>
                        </a:lnSpc>
                        <a:spcAft>
                          <a:spcPts val="1000"/>
                        </a:spcAft>
                      </a:pPr>
                      <a:r>
                        <a:rPr lang="en-US" sz="1600" b="1" kern="100" dirty="0">
                          <a:effectLst/>
                        </a:rPr>
                        <a:t> The direction of this current mainly depends on the charge within the concentrations of carrier</a:t>
                      </a:r>
                      <a:endParaRPr lang="en-IN"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15439838"/>
                  </a:ext>
                </a:extLst>
              </a:tr>
            </a:tbl>
          </a:graphicData>
        </a:graphic>
      </p:graphicFrame>
    </p:spTree>
    <p:extLst>
      <p:ext uri="{BB962C8B-B14F-4D97-AF65-F5344CB8AC3E}">
        <p14:creationId xmlns:p14="http://schemas.microsoft.com/office/powerpoint/2010/main" val="1048442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5" name="Text Box 17"/>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pPr>
              <a:defRPr/>
            </a:pPr>
            <a:r>
              <a:rPr lang="en-US" sz="3200" u="sng">
                <a:solidFill>
                  <a:schemeClr val="bg1"/>
                </a:solidFill>
                <a:effectLst>
                  <a:outerShdw blurRad="38100" dist="38100" dir="2700000" algn="tl">
                    <a:srgbClr val="000000"/>
                  </a:outerShdw>
                </a:effectLst>
              </a:rPr>
              <a:t>Types of Diodes and Their Uses</a:t>
            </a:r>
          </a:p>
        </p:txBody>
      </p:sp>
      <p:sp>
        <p:nvSpPr>
          <p:cNvPr id="7186" name="Text Box 18"/>
          <p:cNvSpPr txBox="1">
            <a:spLocks noChangeArrowheads="1"/>
          </p:cNvSpPr>
          <p:nvPr/>
        </p:nvSpPr>
        <p:spPr bwMode="auto">
          <a:xfrm>
            <a:off x="0" y="914400"/>
            <a:ext cx="2590800" cy="822325"/>
          </a:xfrm>
          <a:prstGeom prst="rect">
            <a:avLst/>
          </a:prstGeom>
          <a:noFill/>
          <a:ln w="25400">
            <a:noFill/>
            <a:miter lim="800000"/>
            <a:headEnd/>
            <a:tailEnd/>
          </a:ln>
          <a:effectLst/>
        </p:spPr>
        <p:txBody>
          <a:bodyPr>
            <a:spAutoFit/>
          </a:bodyPr>
          <a:lstStyle/>
          <a:p>
            <a:pPr algn="l">
              <a:defRPr/>
            </a:pPr>
            <a:r>
              <a:rPr lang="en-US" sz="2400" u="sng">
                <a:solidFill>
                  <a:srgbClr val="FFFF00"/>
                </a:solidFill>
                <a:effectLst>
                  <a:outerShdw blurRad="38100" dist="38100" dir="2700000" algn="tl">
                    <a:srgbClr val="000000"/>
                  </a:outerShdw>
                </a:effectLst>
              </a:rPr>
              <a:t>PN Junction Diodes:</a:t>
            </a:r>
          </a:p>
        </p:txBody>
      </p:sp>
      <p:sp>
        <p:nvSpPr>
          <p:cNvPr id="7187" name="Text Box 19"/>
          <p:cNvSpPr txBox="1">
            <a:spLocks noChangeArrowheads="1"/>
          </p:cNvSpPr>
          <p:nvPr/>
        </p:nvSpPr>
        <p:spPr bwMode="auto">
          <a:xfrm>
            <a:off x="2667000" y="914400"/>
            <a:ext cx="6477000" cy="1311275"/>
          </a:xfrm>
          <a:prstGeom prst="rect">
            <a:avLst/>
          </a:prstGeom>
          <a:noFill/>
          <a:ln w="25400">
            <a:noFill/>
            <a:miter lim="800000"/>
            <a:headEnd/>
            <a:tailEnd/>
          </a:ln>
          <a:effectLst/>
        </p:spPr>
        <p:txBody>
          <a:bodyPr>
            <a:spAutoFit/>
          </a:bodyPr>
          <a:lstStyle/>
          <a:p>
            <a:pPr algn="just">
              <a:defRPr/>
            </a:pPr>
            <a:r>
              <a:rPr lang="en-US" dirty="0">
                <a:effectLst>
                  <a:outerShdw blurRad="38100" dist="38100" dir="2700000" algn="tl">
                    <a:srgbClr val="000000"/>
                  </a:outerShdw>
                </a:effectLst>
              </a:rPr>
              <a:t>Are used to allow current to flow in one direction while blocking current flow in the opposite direction.  The </a:t>
            </a:r>
            <a:r>
              <a:rPr lang="en-US" dirty="0" err="1">
                <a:effectLst>
                  <a:outerShdw blurRad="38100" dist="38100" dir="2700000" algn="tl">
                    <a:srgbClr val="000000"/>
                  </a:outerShdw>
                </a:effectLst>
              </a:rPr>
              <a:t>pn</a:t>
            </a:r>
            <a:r>
              <a:rPr lang="en-US" dirty="0">
                <a:effectLst>
                  <a:outerShdw blurRad="38100" dist="38100" dir="2700000" algn="tl">
                    <a:srgbClr val="000000"/>
                  </a:outerShdw>
                </a:effectLst>
              </a:rPr>
              <a:t> junction diode is the typical diode that has been used in the previous circuits.</a:t>
            </a:r>
          </a:p>
        </p:txBody>
      </p:sp>
      <p:grpSp>
        <p:nvGrpSpPr>
          <p:cNvPr id="24583" name="Group 21"/>
          <p:cNvGrpSpPr>
            <a:grpSpLocks/>
          </p:cNvGrpSpPr>
          <p:nvPr/>
        </p:nvGrpSpPr>
        <p:grpSpPr bwMode="auto">
          <a:xfrm>
            <a:off x="1524000" y="2743200"/>
            <a:ext cx="1828800" cy="533400"/>
            <a:chOff x="2064" y="2304"/>
            <a:chExt cx="1632" cy="528"/>
          </a:xfrm>
        </p:grpSpPr>
        <p:sp>
          <p:nvSpPr>
            <p:cNvPr id="7190" name="Line 22"/>
            <p:cNvSpPr>
              <a:spLocks noChangeShapeType="1"/>
            </p:cNvSpPr>
            <p:nvPr/>
          </p:nvSpPr>
          <p:spPr bwMode="auto">
            <a:xfrm>
              <a:off x="2064" y="2544"/>
              <a:ext cx="528" cy="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191" name="Line 23"/>
            <p:cNvSpPr>
              <a:spLocks noChangeShapeType="1"/>
            </p:cNvSpPr>
            <p:nvPr/>
          </p:nvSpPr>
          <p:spPr bwMode="auto">
            <a:xfrm>
              <a:off x="2592" y="2304"/>
              <a:ext cx="0" cy="528"/>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192" name="Line 24"/>
            <p:cNvSpPr>
              <a:spLocks noChangeShapeType="1"/>
            </p:cNvSpPr>
            <p:nvPr/>
          </p:nvSpPr>
          <p:spPr bwMode="auto">
            <a:xfrm>
              <a:off x="2592" y="2304"/>
              <a:ext cx="527" cy="24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193" name="Line 25"/>
            <p:cNvSpPr>
              <a:spLocks noChangeShapeType="1"/>
            </p:cNvSpPr>
            <p:nvPr/>
          </p:nvSpPr>
          <p:spPr bwMode="auto">
            <a:xfrm flipV="1">
              <a:off x="2592" y="2544"/>
              <a:ext cx="527" cy="288"/>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194" name="Line 26"/>
            <p:cNvSpPr>
              <a:spLocks noChangeShapeType="1"/>
            </p:cNvSpPr>
            <p:nvPr/>
          </p:nvSpPr>
          <p:spPr bwMode="auto">
            <a:xfrm>
              <a:off x="3119" y="2544"/>
              <a:ext cx="577" cy="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195" name="Line 27"/>
            <p:cNvSpPr>
              <a:spLocks noChangeShapeType="1"/>
            </p:cNvSpPr>
            <p:nvPr/>
          </p:nvSpPr>
          <p:spPr bwMode="auto">
            <a:xfrm>
              <a:off x="3119" y="2304"/>
              <a:ext cx="0" cy="528"/>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grpSp>
      <p:sp>
        <p:nvSpPr>
          <p:cNvPr id="7197" name="Text Box 29"/>
          <p:cNvSpPr txBox="1">
            <a:spLocks noChangeArrowheads="1"/>
          </p:cNvSpPr>
          <p:nvPr/>
        </p:nvSpPr>
        <p:spPr bwMode="auto">
          <a:xfrm>
            <a:off x="1066800" y="2743200"/>
            <a:ext cx="533400" cy="457200"/>
          </a:xfrm>
          <a:prstGeom prst="rect">
            <a:avLst/>
          </a:prstGeom>
          <a:noFill/>
          <a:ln w="25400">
            <a:noFill/>
            <a:miter lim="800000"/>
            <a:headEnd/>
            <a:tailEnd/>
          </a:ln>
          <a:effectLst/>
        </p:spPr>
        <p:txBody>
          <a:bodyPr>
            <a:spAutoFit/>
          </a:bodyPr>
          <a:lstStyle/>
          <a:p>
            <a:pPr>
              <a:defRPr/>
            </a:pPr>
            <a:r>
              <a:rPr lang="en-US" sz="2400">
                <a:solidFill>
                  <a:schemeClr val="bg1"/>
                </a:solidFill>
                <a:effectLst>
                  <a:outerShdw blurRad="38100" dist="38100" dir="2700000" algn="tl">
                    <a:srgbClr val="000000"/>
                  </a:outerShdw>
                </a:effectLst>
              </a:rPr>
              <a:t>A</a:t>
            </a:r>
          </a:p>
        </p:txBody>
      </p:sp>
      <p:sp>
        <p:nvSpPr>
          <p:cNvPr id="7198" name="Text Box 30"/>
          <p:cNvSpPr txBox="1">
            <a:spLocks noChangeArrowheads="1"/>
          </p:cNvSpPr>
          <p:nvPr/>
        </p:nvSpPr>
        <p:spPr bwMode="auto">
          <a:xfrm>
            <a:off x="3276600" y="2743200"/>
            <a:ext cx="533400" cy="457200"/>
          </a:xfrm>
          <a:prstGeom prst="rect">
            <a:avLst/>
          </a:prstGeom>
          <a:noFill/>
          <a:ln w="25400">
            <a:noFill/>
            <a:miter lim="800000"/>
            <a:headEnd/>
            <a:tailEnd/>
          </a:ln>
          <a:effectLst/>
        </p:spPr>
        <p:txBody>
          <a:bodyPr>
            <a:spAutoFit/>
          </a:bodyPr>
          <a:lstStyle/>
          <a:p>
            <a:pPr>
              <a:defRPr/>
            </a:pPr>
            <a:r>
              <a:rPr lang="en-US" sz="2400">
                <a:solidFill>
                  <a:schemeClr val="bg1"/>
                </a:solidFill>
                <a:effectLst>
                  <a:outerShdw blurRad="38100" dist="38100" dir="2700000" algn="tl">
                    <a:srgbClr val="000000"/>
                  </a:outerShdw>
                </a:effectLst>
              </a:rPr>
              <a:t>K</a:t>
            </a:r>
          </a:p>
        </p:txBody>
      </p:sp>
      <p:sp>
        <p:nvSpPr>
          <p:cNvPr id="7199" name="Text Box 31"/>
          <p:cNvSpPr txBox="1">
            <a:spLocks noChangeArrowheads="1"/>
          </p:cNvSpPr>
          <p:nvPr/>
        </p:nvSpPr>
        <p:spPr bwMode="auto">
          <a:xfrm>
            <a:off x="1219200" y="3429000"/>
            <a:ext cx="2286000" cy="457200"/>
          </a:xfrm>
          <a:prstGeom prst="rect">
            <a:avLst/>
          </a:prstGeom>
          <a:noFill/>
          <a:ln w="25400">
            <a:noFill/>
            <a:miter lim="800000"/>
            <a:headEnd/>
            <a:tailEnd/>
          </a:ln>
          <a:effectLst/>
        </p:spPr>
        <p:txBody>
          <a:bodyPr>
            <a:spAutoFit/>
          </a:bodyPr>
          <a:lstStyle/>
          <a:p>
            <a:pPr>
              <a:defRPr/>
            </a:pPr>
            <a:r>
              <a:rPr lang="en-US" sz="1200">
                <a:solidFill>
                  <a:schemeClr val="bg1"/>
                </a:solidFill>
                <a:effectLst>
                  <a:outerShdw blurRad="38100" dist="38100" dir="2700000" algn="tl">
                    <a:srgbClr val="000000"/>
                  </a:outerShdw>
                </a:effectLst>
              </a:rPr>
              <a:t>Schematic Symbol for a PN Junction Diode</a:t>
            </a:r>
          </a:p>
        </p:txBody>
      </p:sp>
      <p:sp>
        <p:nvSpPr>
          <p:cNvPr id="7200" name="Rectangle 32"/>
          <p:cNvSpPr>
            <a:spLocks noChangeArrowheads="1"/>
          </p:cNvSpPr>
          <p:nvPr/>
        </p:nvSpPr>
        <p:spPr bwMode="auto">
          <a:xfrm>
            <a:off x="5943600" y="2667000"/>
            <a:ext cx="762000" cy="609600"/>
          </a:xfrm>
          <a:prstGeom prst="rect">
            <a:avLst/>
          </a:prstGeom>
          <a:noFill/>
          <a:ln w="38100">
            <a:solidFill>
              <a:srgbClr val="CCFFFF"/>
            </a:solidFill>
            <a:miter lim="800000"/>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7201" name="Rectangle 33"/>
          <p:cNvSpPr>
            <a:spLocks noChangeArrowheads="1"/>
          </p:cNvSpPr>
          <p:nvPr/>
        </p:nvSpPr>
        <p:spPr bwMode="auto">
          <a:xfrm>
            <a:off x="6705600" y="2667000"/>
            <a:ext cx="762000" cy="609600"/>
          </a:xfrm>
          <a:prstGeom prst="rect">
            <a:avLst/>
          </a:prstGeom>
          <a:noFill/>
          <a:ln w="38100">
            <a:solidFill>
              <a:srgbClr val="CCFFFF"/>
            </a:solidFill>
            <a:miter lim="800000"/>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7202" name="Line 34"/>
          <p:cNvSpPr>
            <a:spLocks noChangeShapeType="1"/>
          </p:cNvSpPr>
          <p:nvPr/>
        </p:nvSpPr>
        <p:spPr bwMode="auto">
          <a:xfrm flipH="1">
            <a:off x="5334000" y="2971800"/>
            <a:ext cx="609600" cy="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203" name="Line 35"/>
          <p:cNvSpPr>
            <a:spLocks noChangeShapeType="1"/>
          </p:cNvSpPr>
          <p:nvPr/>
        </p:nvSpPr>
        <p:spPr bwMode="auto">
          <a:xfrm flipH="1">
            <a:off x="7467600" y="2971800"/>
            <a:ext cx="609600" cy="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204" name="Text Box 36"/>
          <p:cNvSpPr txBox="1">
            <a:spLocks noChangeArrowheads="1"/>
          </p:cNvSpPr>
          <p:nvPr/>
        </p:nvSpPr>
        <p:spPr bwMode="auto">
          <a:xfrm>
            <a:off x="6019800" y="2743200"/>
            <a:ext cx="533400" cy="457200"/>
          </a:xfrm>
          <a:prstGeom prst="rect">
            <a:avLst/>
          </a:prstGeom>
          <a:noFill/>
          <a:ln w="25400">
            <a:noFill/>
            <a:miter lim="800000"/>
            <a:headEnd/>
            <a:tailEnd/>
          </a:ln>
          <a:effectLst/>
        </p:spPr>
        <p:txBody>
          <a:bodyPr>
            <a:spAutoFit/>
          </a:bodyPr>
          <a:lstStyle/>
          <a:p>
            <a:pPr>
              <a:defRPr/>
            </a:pPr>
            <a:r>
              <a:rPr lang="en-US" sz="2400">
                <a:solidFill>
                  <a:schemeClr val="bg1"/>
                </a:solidFill>
                <a:effectLst>
                  <a:outerShdw blurRad="38100" dist="38100" dir="2700000" algn="tl">
                    <a:srgbClr val="000000"/>
                  </a:outerShdw>
                </a:effectLst>
              </a:rPr>
              <a:t>P</a:t>
            </a:r>
          </a:p>
        </p:txBody>
      </p:sp>
      <p:sp>
        <p:nvSpPr>
          <p:cNvPr id="7205" name="Text Box 37"/>
          <p:cNvSpPr txBox="1">
            <a:spLocks noChangeArrowheads="1"/>
          </p:cNvSpPr>
          <p:nvPr/>
        </p:nvSpPr>
        <p:spPr bwMode="auto">
          <a:xfrm>
            <a:off x="6781800" y="2743200"/>
            <a:ext cx="533400" cy="457200"/>
          </a:xfrm>
          <a:prstGeom prst="rect">
            <a:avLst/>
          </a:prstGeom>
          <a:noFill/>
          <a:ln w="25400">
            <a:noFill/>
            <a:miter lim="800000"/>
            <a:headEnd/>
            <a:tailEnd/>
          </a:ln>
          <a:effectLst/>
        </p:spPr>
        <p:txBody>
          <a:bodyPr>
            <a:spAutoFit/>
          </a:bodyPr>
          <a:lstStyle/>
          <a:p>
            <a:pPr>
              <a:defRPr/>
            </a:pPr>
            <a:r>
              <a:rPr lang="en-US" sz="2400">
                <a:solidFill>
                  <a:schemeClr val="bg1"/>
                </a:solidFill>
                <a:effectLst>
                  <a:outerShdw blurRad="38100" dist="38100" dir="2700000" algn="tl">
                    <a:srgbClr val="000000"/>
                  </a:outerShdw>
                </a:effectLst>
              </a:rPr>
              <a:t>n</a:t>
            </a:r>
          </a:p>
        </p:txBody>
      </p:sp>
      <p:sp>
        <p:nvSpPr>
          <p:cNvPr id="7206" name="Text Box 38"/>
          <p:cNvSpPr txBox="1">
            <a:spLocks noChangeArrowheads="1"/>
          </p:cNvSpPr>
          <p:nvPr/>
        </p:nvSpPr>
        <p:spPr bwMode="auto">
          <a:xfrm>
            <a:off x="5562600" y="3429000"/>
            <a:ext cx="2286000" cy="457200"/>
          </a:xfrm>
          <a:prstGeom prst="rect">
            <a:avLst/>
          </a:prstGeom>
          <a:noFill/>
          <a:ln w="25400">
            <a:noFill/>
            <a:miter lim="800000"/>
            <a:headEnd/>
            <a:tailEnd/>
          </a:ln>
          <a:effectLst/>
        </p:spPr>
        <p:txBody>
          <a:bodyPr>
            <a:spAutoFit/>
          </a:bodyPr>
          <a:lstStyle/>
          <a:p>
            <a:pPr>
              <a:defRPr/>
            </a:pPr>
            <a:r>
              <a:rPr lang="en-US" sz="1200">
                <a:solidFill>
                  <a:schemeClr val="bg1"/>
                </a:solidFill>
                <a:effectLst>
                  <a:outerShdw blurRad="38100" dist="38100" dir="2700000" algn="tl">
                    <a:srgbClr val="000000"/>
                  </a:outerShdw>
                </a:effectLst>
              </a:rPr>
              <a:t>Representative Structure for a PN Junction Diode</a:t>
            </a:r>
          </a:p>
        </p:txBody>
      </p:sp>
      <p:sp>
        <p:nvSpPr>
          <p:cNvPr id="7207" name="Text Box 39"/>
          <p:cNvSpPr txBox="1">
            <a:spLocks noChangeArrowheads="1"/>
          </p:cNvSpPr>
          <p:nvPr/>
        </p:nvSpPr>
        <p:spPr bwMode="auto">
          <a:xfrm>
            <a:off x="0" y="4114800"/>
            <a:ext cx="2590800" cy="457200"/>
          </a:xfrm>
          <a:prstGeom prst="rect">
            <a:avLst/>
          </a:prstGeom>
          <a:noFill/>
          <a:ln w="25400">
            <a:noFill/>
            <a:miter lim="800000"/>
            <a:headEnd/>
            <a:tailEnd/>
          </a:ln>
          <a:effectLst/>
        </p:spPr>
        <p:txBody>
          <a:bodyPr>
            <a:spAutoFit/>
          </a:bodyPr>
          <a:lstStyle/>
          <a:p>
            <a:pPr algn="l">
              <a:defRPr/>
            </a:pPr>
            <a:r>
              <a:rPr lang="en-US" sz="2400" u="sng">
                <a:solidFill>
                  <a:srgbClr val="FFFF00"/>
                </a:solidFill>
                <a:effectLst>
                  <a:outerShdw blurRad="38100" dist="38100" dir="2700000" algn="tl">
                    <a:srgbClr val="000000"/>
                  </a:outerShdw>
                </a:effectLst>
              </a:rPr>
              <a:t>Zener Diodes:</a:t>
            </a:r>
          </a:p>
        </p:txBody>
      </p:sp>
      <p:sp>
        <p:nvSpPr>
          <p:cNvPr id="7208" name="Text Box 40"/>
          <p:cNvSpPr txBox="1">
            <a:spLocks noChangeArrowheads="1"/>
          </p:cNvSpPr>
          <p:nvPr/>
        </p:nvSpPr>
        <p:spPr bwMode="auto">
          <a:xfrm>
            <a:off x="2667000" y="4114800"/>
            <a:ext cx="6477000" cy="1006475"/>
          </a:xfrm>
          <a:prstGeom prst="rect">
            <a:avLst/>
          </a:prstGeom>
          <a:noFill/>
          <a:ln w="25400">
            <a:noFill/>
            <a:miter lim="800000"/>
            <a:headEnd/>
            <a:tailEnd/>
          </a:ln>
          <a:effectLst/>
        </p:spPr>
        <p:txBody>
          <a:bodyPr>
            <a:spAutoFit/>
          </a:bodyPr>
          <a:lstStyle/>
          <a:p>
            <a:pPr algn="just">
              <a:defRPr/>
            </a:pPr>
            <a:r>
              <a:rPr lang="en-US" dirty="0">
                <a:effectLst>
                  <a:outerShdw blurRad="38100" dist="38100" dir="2700000" algn="tl">
                    <a:srgbClr val="000000"/>
                  </a:outerShdw>
                </a:effectLst>
              </a:rPr>
              <a:t>Are specifically designed to operate under reverse breakdown conditions.  These diodes have a very accurate and specific reverse breakdown voltage.</a:t>
            </a:r>
          </a:p>
        </p:txBody>
      </p:sp>
      <p:sp>
        <p:nvSpPr>
          <p:cNvPr id="7216" name="Text Box 48"/>
          <p:cNvSpPr txBox="1">
            <a:spLocks noChangeArrowheads="1"/>
          </p:cNvSpPr>
          <p:nvPr/>
        </p:nvSpPr>
        <p:spPr bwMode="auto">
          <a:xfrm>
            <a:off x="1295400" y="5334000"/>
            <a:ext cx="533400" cy="457200"/>
          </a:xfrm>
          <a:prstGeom prst="rect">
            <a:avLst/>
          </a:prstGeom>
          <a:noFill/>
          <a:ln w="25400">
            <a:noFill/>
            <a:miter lim="800000"/>
            <a:headEnd/>
            <a:tailEnd/>
          </a:ln>
          <a:effectLst/>
        </p:spPr>
        <p:txBody>
          <a:bodyPr>
            <a:spAutoFit/>
          </a:bodyPr>
          <a:lstStyle/>
          <a:p>
            <a:pPr>
              <a:defRPr/>
            </a:pPr>
            <a:r>
              <a:rPr lang="en-US" sz="2400">
                <a:solidFill>
                  <a:schemeClr val="bg1"/>
                </a:solidFill>
                <a:effectLst>
                  <a:outerShdw blurRad="38100" dist="38100" dir="2700000" algn="tl">
                    <a:srgbClr val="000000"/>
                  </a:outerShdw>
                </a:effectLst>
              </a:rPr>
              <a:t>A</a:t>
            </a:r>
          </a:p>
        </p:txBody>
      </p:sp>
      <p:sp>
        <p:nvSpPr>
          <p:cNvPr id="7217" name="Text Box 49"/>
          <p:cNvSpPr txBox="1">
            <a:spLocks noChangeArrowheads="1"/>
          </p:cNvSpPr>
          <p:nvPr/>
        </p:nvSpPr>
        <p:spPr bwMode="auto">
          <a:xfrm>
            <a:off x="3505200" y="5334000"/>
            <a:ext cx="533400" cy="457200"/>
          </a:xfrm>
          <a:prstGeom prst="rect">
            <a:avLst/>
          </a:prstGeom>
          <a:noFill/>
          <a:ln w="25400">
            <a:noFill/>
            <a:miter lim="800000"/>
            <a:headEnd/>
            <a:tailEnd/>
          </a:ln>
          <a:effectLst/>
        </p:spPr>
        <p:txBody>
          <a:bodyPr>
            <a:spAutoFit/>
          </a:bodyPr>
          <a:lstStyle/>
          <a:p>
            <a:pPr>
              <a:defRPr/>
            </a:pPr>
            <a:r>
              <a:rPr lang="en-US" sz="2400">
                <a:solidFill>
                  <a:schemeClr val="bg1"/>
                </a:solidFill>
                <a:effectLst>
                  <a:outerShdw blurRad="38100" dist="38100" dir="2700000" algn="tl">
                    <a:srgbClr val="000000"/>
                  </a:outerShdw>
                </a:effectLst>
              </a:rPr>
              <a:t>K</a:t>
            </a:r>
          </a:p>
        </p:txBody>
      </p:sp>
      <p:sp>
        <p:nvSpPr>
          <p:cNvPr id="7218" name="Text Box 50"/>
          <p:cNvSpPr txBox="1">
            <a:spLocks noChangeArrowheads="1"/>
          </p:cNvSpPr>
          <p:nvPr/>
        </p:nvSpPr>
        <p:spPr bwMode="auto">
          <a:xfrm>
            <a:off x="1447800" y="6096000"/>
            <a:ext cx="2286000" cy="457200"/>
          </a:xfrm>
          <a:prstGeom prst="rect">
            <a:avLst/>
          </a:prstGeom>
          <a:noFill/>
          <a:ln w="25400">
            <a:noFill/>
            <a:miter lim="800000"/>
            <a:headEnd/>
            <a:tailEnd/>
          </a:ln>
          <a:effectLst/>
        </p:spPr>
        <p:txBody>
          <a:bodyPr>
            <a:spAutoFit/>
          </a:bodyPr>
          <a:lstStyle/>
          <a:p>
            <a:pPr>
              <a:defRPr/>
            </a:pPr>
            <a:r>
              <a:rPr lang="en-US" sz="1200">
                <a:solidFill>
                  <a:schemeClr val="bg1"/>
                </a:solidFill>
                <a:effectLst>
                  <a:outerShdw blurRad="38100" dist="38100" dir="2700000" algn="tl">
                    <a:srgbClr val="000000"/>
                  </a:outerShdw>
                </a:effectLst>
              </a:rPr>
              <a:t>Schematic Symbol for a Zener Diode</a:t>
            </a:r>
          </a:p>
        </p:txBody>
      </p:sp>
      <p:sp>
        <p:nvSpPr>
          <p:cNvPr id="7222" name="Line 54"/>
          <p:cNvSpPr>
            <a:spLocks noChangeShapeType="1"/>
          </p:cNvSpPr>
          <p:nvPr/>
        </p:nvSpPr>
        <p:spPr bwMode="auto">
          <a:xfrm>
            <a:off x="1752600" y="5562600"/>
            <a:ext cx="609600" cy="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223" name="Line 55"/>
          <p:cNvSpPr>
            <a:spLocks noChangeShapeType="1"/>
          </p:cNvSpPr>
          <p:nvPr/>
        </p:nvSpPr>
        <p:spPr bwMode="auto">
          <a:xfrm>
            <a:off x="2362200" y="5257800"/>
            <a:ext cx="0" cy="6096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224" name="Line 56"/>
          <p:cNvSpPr>
            <a:spLocks noChangeShapeType="1"/>
          </p:cNvSpPr>
          <p:nvPr/>
        </p:nvSpPr>
        <p:spPr bwMode="auto">
          <a:xfrm>
            <a:off x="2362200" y="5257800"/>
            <a:ext cx="457200" cy="3048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225" name="Line 57"/>
          <p:cNvSpPr>
            <a:spLocks noChangeShapeType="1"/>
          </p:cNvSpPr>
          <p:nvPr/>
        </p:nvSpPr>
        <p:spPr bwMode="auto">
          <a:xfrm flipH="1">
            <a:off x="2362200" y="5562600"/>
            <a:ext cx="457200" cy="3048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226" name="Line 58"/>
          <p:cNvSpPr>
            <a:spLocks noChangeShapeType="1"/>
          </p:cNvSpPr>
          <p:nvPr/>
        </p:nvSpPr>
        <p:spPr bwMode="auto">
          <a:xfrm>
            <a:off x="2819400" y="5334000"/>
            <a:ext cx="0" cy="4572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227" name="Freeform 59"/>
          <p:cNvSpPr>
            <a:spLocks/>
          </p:cNvSpPr>
          <p:nvPr/>
        </p:nvSpPr>
        <p:spPr bwMode="auto">
          <a:xfrm>
            <a:off x="2667000" y="5181600"/>
            <a:ext cx="152400" cy="171450"/>
          </a:xfrm>
          <a:custGeom>
            <a:avLst/>
            <a:gdLst/>
            <a:ahLst/>
            <a:cxnLst>
              <a:cxn ang="0">
                <a:pos x="96" y="108"/>
              </a:cxn>
              <a:cxn ang="0">
                <a:pos x="0" y="0"/>
              </a:cxn>
            </a:cxnLst>
            <a:rect l="0" t="0" r="r" b="b"/>
            <a:pathLst>
              <a:path w="96" h="108">
                <a:moveTo>
                  <a:pt x="96" y="108"/>
                </a:moveTo>
                <a:cubicBezTo>
                  <a:pt x="80" y="90"/>
                  <a:pt x="20" y="22"/>
                  <a:pt x="0" y="0"/>
                </a:cubicBezTo>
              </a:path>
            </a:pathLst>
          </a:custGeom>
          <a:noFill/>
          <a:ln w="38100" cap="flat" cmpd="sng">
            <a:solidFill>
              <a:srgbClr val="CCFFFF"/>
            </a:solidFill>
            <a:prstDash val="solid"/>
            <a:round/>
            <a:headEnd type="none" w="med" len="med"/>
            <a:tailEnd type="non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228" name="Freeform 60"/>
          <p:cNvSpPr>
            <a:spLocks/>
          </p:cNvSpPr>
          <p:nvPr/>
        </p:nvSpPr>
        <p:spPr bwMode="auto">
          <a:xfrm>
            <a:off x="2809875" y="5772150"/>
            <a:ext cx="161925" cy="171450"/>
          </a:xfrm>
          <a:custGeom>
            <a:avLst/>
            <a:gdLst/>
            <a:ahLst/>
            <a:cxnLst>
              <a:cxn ang="0">
                <a:pos x="102" y="108"/>
              </a:cxn>
              <a:cxn ang="0">
                <a:pos x="0" y="0"/>
              </a:cxn>
            </a:cxnLst>
            <a:rect l="0" t="0" r="r" b="b"/>
            <a:pathLst>
              <a:path w="102" h="108">
                <a:moveTo>
                  <a:pt x="102" y="108"/>
                </a:moveTo>
                <a:cubicBezTo>
                  <a:pt x="85" y="90"/>
                  <a:pt x="21" y="22"/>
                  <a:pt x="0" y="0"/>
                </a:cubicBezTo>
              </a:path>
            </a:pathLst>
          </a:custGeom>
          <a:noFill/>
          <a:ln w="38100" cap="flat" cmpd="sng">
            <a:solidFill>
              <a:srgbClr val="CCFFFF"/>
            </a:solidFill>
            <a:prstDash val="solid"/>
            <a:round/>
            <a:headEnd type="none" w="med" len="med"/>
            <a:tailEnd type="non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7229" name="Line 61"/>
          <p:cNvSpPr>
            <a:spLocks noChangeShapeType="1"/>
          </p:cNvSpPr>
          <p:nvPr/>
        </p:nvSpPr>
        <p:spPr bwMode="auto">
          <a:xfrm>
            <a:off x="2819400" y="5562600"/>
            <a:ext cx="609600" cy="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50" name="Date Placeholder 49"/>
          <p:cNvSpPr>
            <a:spLocks noGrp="1"/>
          </p:cNvSpPr>
          <p:nvPr>
            <p:ph type="dt" sz="half" idx="10"/>
          </p:nvPr>
        </p:nvSpPr>
        <p:spPr/>
        <p:txBody>
          <a:bodyPr/>
          <a:lstStyle/>
          <a:p>
            <a:pPr>
              <a:defRPr/>
            </a:pPr>
            <a:fld id="{26A3AF1A-358E-4C35-8BA8-2EB670FD57EA}" type="datetime1">
              <a:rPr lang="en-US" smtClean="0"/>
              <a:pPr>
                <a:defRPr/>
              </a:pPr>
              <a:t>3/10/2024</a:t>
            </a:fld>
            <a:endParaRPr lang="en-US"/>
          </a:p>
        </p:txBody>
      </p:sp>
      <p:sp>
        <p:nvSpPr>
          <p:cNvPr id="52" name="Slide Number Placeholder 51"/>
          <p:cNvSpPr>
            <a:spLocks noGrp="1"/>
          </p:cNvSpPr>
          <p:nvPr>
            <p:ph type="sldNum" sz="quarter" idx="12"/>
          </p:nvPr>
        </p:nvSpPr>
        <p:spPr/>
        <p:txBody>
          <a:bodyPr/>
          <a:lstStyle/>
          <a:p>
            <a:pPr>
              <a:defRPr/>
            </a:pPr>
            <a:fld id="{313A3DEE-37DC-4602-9687-B4D56009411F}"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pPr>
              <a:defRPr/>
            </a:pPr>
            <a:r>
              <a:rPr lang="en-US" sz="3200" u="sng">
                <a:solidFill>
                  <a:schemeClr val="bg1"/>
                </a:solidFill>
                <a:effectLst>
                  <a:outerShdw blurRad="38100" dist="38100" dir="2700000" algn="tl">
                    <a:srgbClr val="000000"/>
                  </a:outerShdw>
                </a:effectLst>
              </a:rPr>
              <a:t>Types of Diodes and Their Uses</a:t>
            </a:r>
          </a:p>
        </p:txBody>
      </p:sp>
      <p:sp>
        <p:nvSpPr>
          <p:cNvPr id="10258" name="Text Box 18"/>
          <p:cNvSpPr txBox="1">
            <a:spLocks noChangeArrowheads="1"/>
          </p:cNvSpPr>
          <p:nvPr/>
        </p:nvSpPr>
        <p:spPr bwMode="auto">
          <a:xfrm>
            <a:off x="0" y="914400"/>
            <a:ext cx="2590800" cy="822325"/>
          </a:xfrm>
          <a:prstGeom prst="rect">
            <a:avLst/>
          </a:prstGeom>
          <a:noFill/>
          <a:ln w="25400">
            <a:noFill/>
            <a:miter lim="800000"/>
            <a:headEnd/>
            <a:tailEnd/>
          </a:ln>
          <a:effectLst/>
        </p:spPr>
        <p:txBody>
          <a:bodyPr>
            <a:spAutoFit/>
          </a:bodyPr>
          <a:lstStyle/>
          <a:p>
            <a:pPr algn="l">
              <a:defRPr/>
            </a:pPr>
            <a:r>
              <a:rPr lang="en-US" sz="2400" u="sng">
                <a:solidFill>
                  <a:srgbClr val="FFFF00"/>
                </a:solidFill>
                <a:effectLst>
                  <a:outerShdw blurRad="38100" dist="38100" dir="2700000" algn="tl">
                    <a:srgbClr val="000000"/>
                  </a:outerShdw>
                </a:effectLst>
              </a:rPr>
              <a:t>Light-Emitting Diodes:</a:t>
            </a:r>
          </a:p>
        </p:txBody>
      </p:sp>
      <p:sp>
        <p:nvSpPr>
          <p:cNvPr id="10259" name="Text Box 19"/>
          <p:cNvSpPr txBox="1">
            <a:spLocks noChangeArrowheads="1"/>
          </p:cNvSpPr>
          <p:nvPr/>
        </p:nvSpPr>
        <p:spPr bwMode="auto">
          <a:xfrm>
            <a:off x="2667000" y="914400"/>
            <a:ext cx="6477000" cy="2835275"/>
          </a:xfrm>
          <a:prstGeom prst="rect">
            <a:avLst/>
          </a:prstGeom>
          <a:noFill/>
          <a:ln w="25400">
            <a:noFill/>
            <a:miter lim="800000"/>
            <a:headEnd/>
            <a:tailEnd/>
          </a:ln>
          <a:effectLst/>
        </p:spPr>
        <p:txBody>
          <a:bodyPr>
            <a:spAutoFit/>
          </a:bodyPr>
          <a:lstStyle/>
          <a:p>
            <a:pPr algn="just">
              <a:defRPr/>
            </a:pPr>
            <a:r>
              <a:rPr lang="en-US" dirty="0">
                <a:effectLst>
                  <a:outerShdw blurRad="38100" dist="38100" dir="2700000" algn="tl">
                    <a:srgbClr val="000000"/>
                  </a:outerShdw>
                </a:effectLst>
              </a:rPr>
              <a:t>Light-emitting diodes are designed with a very large band gap so movement of carriers across their depletion region emits photons of light energy.  Lower band gap LEDs (Light-Emitting Diodes) emit infrared radiation, while LEDs with higher band gap energy emit visible light.  Many stop lights are now starting to use LEDs because they are extremely bright and last longer than regular bulbs for a relatively low cost.  </a:t>
            </a:r>
          </a:p>
        </p:txBody>
      </p:sp>
      <p:sp>
        <p:nvSpPr>
          <p:cNvPr id="10260" name="Text Box 20"/>
          <p:cNvSpPr txBox="1">
            <a:spLocks noChangeArrowheads="1"/>
          </p:cNvSpPr>
          <p:nvPr/>
        </p:nvSpPr>
        <p:spPr bwMode="auto">
          <a:xfrm>
            <a:off x="2743200" y="4191000"/>
            <a:ext cx="533400" cy="457200"/>
          </a:xfrm>
          <a:prstGeom prst="rect">
            <a:avLst/>
          </a:prstGeom>
          <a:noFill/>
          <a:ln w="25400">
            <a:noFill/>
            <a:miter lim="800000"/>
            <a:headEnd/>
            <a:tailEnd/>
          </a:ln>
          <a:effectLst/>
        </p:spPr>
        <p:txBody>
          <a:bodyPr>
            <a:spAutoFit/>
          </a:bodyPr>
          <a:lstStyle/>
          <a:p>
            <a:pPr>
              <a:defRPr/>
            </a:pPr>
            <a:r>
              <a:rPr lang="en-US" sz="2400">
                <a:solidFill>
                  <a:schemeClr val="bg1"/>
                </a:solidFill>
                <a:effectLst>
                  <a:outerShdw blurRad="38100" dist="38100" dir="2700000" algn="tl">
                    <a:srgbClr val="000000"/>
                  </a:outerShdw>
                </a:effectLst>
              </a:rPr>
              <a:t>A</a:t>
            </a:r>
          </a:p>
        </p:txBody>
      </p:sp>
      <p:sp>
        <p:nvSpPr>
          <p:cNvPr id="10261" name="Text Box 21"/>
          <p:cNvSpPr txBox="1">
            <a:spLocks noChangeArrowheads="1"/>
          </p:cNvSpPr>
          <p:nvPr/>
        </p:nvSpPr>
        <p:spPr bwMode="auto">
          <a:xfrm>
            <a:off x="4953000" y="4191000"/>
            <a:ext cx="533400" cy="457200"/>
          </a:xfrm>
          <a:prstGeom prst="rect">
            <a:avLst/>
          </a:prstGeom>
          <a:noFill/>
          <a:ln w="25400">
            <a:noFill/>
            <a:miter lim="800000"/>
            <a:headEnd/>
            <a:tailEnd/>
          </a:ln>
          <a:effectLst/>
        </p:spPr>
        <p:txBody>
          <a:bodyPr>
            <a:spAutoFit/>
          </a:bodyPr>
          <a:lstStyle/>
          <a:p>
            <a:pPr>
              <a:defRPr/>
            </a:pPr>
            <a:r>
              <a:rPr lang="en-US" sz="2400">
                <a:solidFill>
                  <a:schemeClr val="bg1"/>
                </a:solidFill>
                <a:effectLst>
                  <a:outerShdw blurRad="38100" dist="38100" dir="2700000" algn="tl">
                    <a:srgbClr val="000000"/>
                  </a:outerShdw>
                </a:effectLst>
              </a:rPr>
              <a:t>K</a:t>
            </a:r>
          </a:p>
        </p:txBody>
      </p:sp>
      <p:sp>
        <p:nvSpPr>
          <p:cNvPr id="10262" name="Text Box 22"/>
          <p:cNvSpPr txBox="1">
            <a:spLocks noChangeArrowheads="1"/>
          </p:cNvSpPr>
          <p:nvPr/>
        </p:nvSpPr>
        <p:spPr bwMode="auto">
          <a:xfrm>
            <a:off x="2895600" y="4953000"/>
            <a:ext cx="2286000" cy="457200"/>
          </a:xfrm>
          <a:prstGeom prst="rect">
            <a:avLst/>
          </a:prstGeom>
          <a:noFill/>
          <a:ln w="25400">
            <a:noFill/>
            <a:miter lim="800000"/>
            <a:headEnd/>
            <a:tailEnd/>
          </a:ln>
          <a:effectLst/>
        </p:spPr>
        <p:txBody>
          <a:bodyPr>
            <a:spAutoFit/>
          </a:bodyPr>
          <a:lstStyle/>
          <a:p>
            <a:pPr>
              <a:defRPr/>
            </a:pPr>
            <a:r>
              <a:rPr lang="en-US" sz="1200">
                <a:solidFill>
                  <a:schemeClr val="bg1"/>
                </a:solidFill>
                <a:effectLst>
                  <a:outerShdw blurRad="38100" dist="38100" dir="2700000" algn="tl">
                    <a:srgbClr val="000000"/>
                  </a:outerShdw>
                </a:effectLst>
              </a:rPr>
              <a:t>Schematic Symbol for a Light-Emitting Diode</a:t>
            </a:r>
          </a:p>
        </p:txBody>
      </p:sp>
      <p:sp>
        <p:nvSpPr>
          <p:cNvPr id="10263" name="Line 23"/>
          <p:cNvSpPr>
            <a:spLocks noChangeShapeType="1"/>
          </p:cNvSpPr>
          <p:nvPr/>
        </p:nvSpPr>
        <p:spPr bwMode="auto">
          <a:xfrm>
            <a:off x="3200400" y="4419600"/>
            <a:ext cx="609600" cy="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0264" name="Line 24"/>
          <p:cNvSpPr>
            <a:spLocks noChangeShapeType="1"/>
          </p:cNvSpPr>
          <p:nvPr/>
        </p:nvSpPr>
        <p:spPr bwMode="auto">
          <a:xfrm>
            <a:off x="3810000" y="4114800"/>
            <a:ext cx="0" cy="6096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0265" name="Line 25"/>
          <p:cNvSpPr>
            <a:spLocks noChangeShapeType="1"/>
          </p:cNvSpPr>
          <p:nvPr/>
        </p:nvSpPr>
        <p:spPr bwMode="auto">
          <a:xfrm>
            <a:off x="3810000" y="4114800"/>
            <a:ext cx="457200" cy="3048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0266" name="Line 26"/>
          <p:cNvSpPr>
            <a:spLocks noChangeShapeType="1"/>
          </p:cNvSpPr>
          <p:nvPr/>
        </p:nvSpPr>
        <p:spPr bwMode="auto">
          <a:xfrm flipH="1">
            <a:off x="3810000" y="4419600"/>
            <a:ext cx="457200" cy="3048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0267" name="Line 27"/>
          <p:cNvSpPr>
            <a:spLocks noChangeShapeType="1"/>
          </p:cNvSpPr>
          <p:nvPr/>
        </p:nvSpPr>
        <p:spPr bwMode="auto">
          <a:xfrm>
            <a:off x="4267200" y="4114800"/>
            <a:ext cx="0" cy="6096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0268" name="Line 28"/>
          <p:cNvSpPr>
            <a:spLocks noChangeShapeType="1"/>
          </p:cNvSpPr>
          <p:nvPr/>
        </p:nvSpPr>
        <p:spPr bwMode="auto">
          <a:xfrm>
            <a:off x="4267200" y="4419600"/>
            <a:ext cx="609600" cy="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0274" name="Line 34"/>
          <p:cNvSpPr>
            <a:spLocks noChangeShapeType="1"/>
          </p:cNvSpPr>
          <p:nvPr/>
        </p:nvSpPr>
        <p:spPr bwMode="auto">
          <a:xfrm flipV="1">
            <a:off x="4343400" y="3962400"/>
            <a:ext cx="304800" cy="304800"/>
          </a:xfrm>
          <a:prstGeom prst="line">
            <a:avLst/>
          </a:prstGeom>
          <a:noFill/>
          <a:ln w="38100">
            <a:solidFill>
              <a:srgbClr val="CCFFFF"/>
            </a:solidFill>
            <a:round/>
            <a:headEnd/>
            <a:tailEnd type="triangle" w="sm"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0275" name="Line 35"/>
          <p:cNvSpPr>
            <a:spLocks noChangeShapeType="1"/>
          </p:cNvSpPr>
          <p:nvPr/>
        </p:nvSpPr>
        <p:spPr bwMode="auto">
          <a:xfrm flipV="1">
            <a:off x="4495800" y="3962400"/>
            <a:ext cx="381000" cy="381000"/>
          </a:xfrm>
          <a:prstGeom prst="line">
            <a:avLst/>
          </a:prstGeom>
          <a:noFill/>
          <a:ln w="38100">
            <a:solidFill>
              <a:srgbClr val="CCFFFF"/>
            </a:solidFill>
            <a:round/>
            <a:headEnd/>
            <a:tailEnd type="triangle" w="sm"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0276" name="Text Box 36"/>
          <p:cNvSpPr txBox="1">
            <a:spLocks noChangeArrowheads="1"/>
          </p:cNvSpPr>
          <p:nvPr/>
        </p:nvSpPr>
        <p:spPr bwMode="auto">
          <a:xfrm>
            <a:off x="5867400" y="4038600"/>
            <a:ext cx="2743200" cy="915988"/>
          </a:xfrm>
          <a:prstGeom prst="rect">
            <a:avLst/>
          </a:prstGeom>
          <a:noFill/>
          <a:ln w="38100">
            <a:noFill/>
            <a:miter lim="800000"/>
            <a:headEnd/>
            <a:tailEnd/>
          </a:ln>
          <a:effectLst/>
        </p:spPr>
        <p:txBody>
          <a:bodyPr>
            <a:spAutoFit/>
          </a:bodyPr>
          <a:lstStyle/>
          <a:p>
            <a:pPr>
              <a:defRPr/>
            </a:pPr>
            <a:r>
              <a:rPr lang="en-US" sz="1800">
                <a:solidFill>
                  <a:schemeClr val="bg1"/>
                </a:solidFill>
                <a:effectLst>
                  <a:outerShdw blurRad="38100" dist="38100" dir="2700000" algn="tl">
                    <a:srgbClr val="000000"/>
                  </a:outerShdw>
                </a:effectLst>
              </a:rPr>
              <a:t>The arrows in the LED representation indicate emitted light.</a:t>
            </a:r>
          </a:p>
        </p:txBody>
      </p:sp>
      <p:sp>
        <p:nvSpPr>
          <p:cNvPr id="32" name="Date Placeholder 31"/>
          <p:cNvSpPr>
            <a:spLocks noGrp="1"/>
          </p:cNvSpPr>
          <p:nvPr>
            <p:ph type="dt" sz="half" idx="10"/>
          </p:nvPr>
        </p:nvSpPr>
        <p:spPr/>
        <p:txBody>
          <a:bodyPr/>
          <a:lstStyle/>
          <a:p>
            <a:pPr>
              <a:defRPr/>
            </a:pPr>
            <a:fld id="{82429E84-2601-46D8-9CE7-8BFBEFE41E87}" type="datetime1">
              <a:rPr lang="en-US" smtClean="0"/>
              <a:pPr>
                <a:defRPr/>
              </a:pPr>
              <a:t>3/10/2024</a:t>
            </a:fld>
            <a:endParaRPr lang="en-US"/>
          </a:p>
        </p:txBody>
      </p:sp>
      <p:sp>
        <p:nvSpPr>
          <p:cNvPr id="34" name="Slide Number Placeholder 33"/>
          <p:cNvSpPr>
            <a:spLocks noGrp="1"/>
          </p:cNvSpPr>
          <p:nvPr>
            <p:ph type="sldNum" sz="quarter" idx="12"/>
          </p:nvPr>
        </p:nvSpPr>
        <p:spPr/>
        <p:txBody>
          <a:bodyPr/>
          <a:lstStyle/>
          <a:p>
            <a:pPr>
              <a:defRPr/>
            </a:pPr>
            <a:fld id="{313A3DEE-37DC-4602-9687-B4D56009411F}"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pPr>
              <a:defRPr/>
            </a:pPr>
            <a:r>
              <a:rPr lang="en-US" sz="3200" u="sng">
                <a:solidFill>
                  <a:schemeClr val="bg1"/>
                </a:solidFill>
                <a:effectLst>
                  <a:outerShdw blurRad="38100" dist="38100" dir="2700000" algn="tl">
                    <a:srgbClr val="000000"/>
                  </a:outerShdw>
                </a:effectLst>
              </a:rPr>
              <a:t>Types of Diodes and Their Uses</a:t>
            </a:r>
          </a:p>
        </p:txBody>
      </p:sp>
      <p:sp>
        <p:nvSpPr>
          <p:cNvPr id="11282" name="Text Box 18"/>
          <p:cNvSpPr txBox="1">
            <a:spLocks noChangeArrowheads="1"/>
          </p:cNvSpPr>
          <p:nvPr/>
        </p:nvSpPr>
        <p:spPr bwMode="auto">
          <a:xfrm>
            <a:off x="0" y="914400"/>
            <a:ext cx="2590800" cy="457200"/>
          </a:xfrm>
          <a:prstGeom prst="rect">
            <a:avLst/>
          </a:prstGeom>
          <a:noFill/>
          <a:ln w="25400">
            <a:noFill/>
            <a:miter lim="800000"/>
            <a:headEnd/>
            <a:tailEnd/>
          </a:ln>
          <a:effectLst/>
        </p:spPr>
        <p:txBody>
          <a:bodyPr>
            <a:spAutoFit/>
          </a:bodyPr>
          <a:lstStyle/>
          <a:p>
            <a:pPr algn="l">
              <a:defRPr/>
            </a:pPr>
            <a:r>
              <a:rPr lang="en-US" sz="2400" u="sng">
                <a:solidFill>
                  <a:srgbClr val="FFFF00"/>
                </a:solidFill>
                <a:effectLst>
                  <a:outerShdw blurRad="38100" dist="38100" dir="2700000" algn="tl">
                    <a:srgbClr val="000000"/>
                  </a:outerShdw>
                </a:effectLst>
              </a:rPr>
              <a:t>Photodiodes:</a:t>
            </a:r>
          </a:p>
        </p:txBody>
      </p:sp>
      <p:sp>
        <p:nvSpPr>
          <p:cNvPr id="11283" name="Text Box 19"/>
          <p:cNvSpPr txBox="1">
            <a:spLocks noChangeArrowheads="1"/>
          </p:cNvSpPr>
          <p:nvPr/>
        </p:nvSpPr>
        <p:spPr bwMode="auto">
          <a:xfrm>
            <a:off x="2667000" y="914400"/>
            <a:ext cx="6477000" cy="4359275"/>
          </a:xfrm>
          <a:prstGeom prst="rect">
            <a:avLst/>
          </a:prstGeom>
          <a:noFill/>
          <a:ln w="25400">
            <a:noFill/>
            <a:miter lim="800000"/>
            <a:headEnd/>
            <a:tailEnd/>
          </a:ln>
          <a:effectLst/>
        </p:spPr>
        <p:txBody>
          <a:bodyPr>
            <a:spAutoFit/>
          </a:bodyPr>
          <a:lstStyle/>
          <a:p>
            <a:pPr algn="just">
              <a:defRPr/>
            </a:pPr>
            <a:r>
              <a:rPr lang="en-US" dirty="0">
                <a:effectLst>
                  <a:outerShdw blurRad="38100" dist="38100" dir="2700000" algn="tl">
                    <a:srgbClr val="000000"/>
                  </a:outerShdw>
                </a:effectLst>
              </a:rPr>
              <a:t>While LEDs emit light, Photodiodes are sensitive to received light.  They are constructed so their </a:t>
            </a:r>
            <a:r>
              <a:rPr lang="en-US" dirty="0" err="1">
                <a:effectLst>
                  <a:outerShdw blurRad="38100" dist="38100" dir="2700000" algn="tl">
                    <a:srgbClr val="000000"/>
                  </a:outerShdw>
                </a:effectLst>
              </a:rPr>
              <a:t>pn</a:t>
            </a:r>
            <a:r>
              <a:rPr lang="en-US" dirty="0">
                <a:effectLst>
                  <a:outerShdw blurRad="38100" dist="38100" dir="2700000" algn="tl">
                    <a:srgbClr val="000000"/>
                  </a:outerShdw>
                </a:effectLst>
              </a:rPr>
              <a:t> junction can be exposed to the outside through a clear window or lens.</a:t>
            </a:r>
          </a:p>
          <a:p>
            <a:pPr algn="just">
              <a:defRPr/>
            </a:pPr>
            <a:r>
              <a:rPr lang="en-US" dirty="0">
                <a:effectLst>
                  <a:outerShdw blurRad="38100" dist="38100" dir="2700000" algn="tl">
                    <a:srgbClr val="000000"/>
                  </a:outerShdw>
                </a:effectLst>
              </a:rPr>
              <a:t>In Photoconductive mode the saturation current increases in proportion to the intensity of the received light.  This type of diode is used in CD players.</a:t>
            </a:r>
          </a:p>
          <a:p>
            <a:pPr algn="just">
              <a:defRPr/>
            </a:pPr>
            <a:r>
              <a:rPr lang="en-US" dirty="0">
                <a:effectLst>
                  <a:outerShdw blurRad="38100" dist="38100" dir="2700000" algn="tl">
                    <a:srgbClr val="000000"/>
                  </a:outerShdw>
                </a:effectLst>
              </a:rPr>
              <a:t>In Photovoltaic mode, when the </a:t>
            </a:r>
            <a:r>
              <a:rPr lang="en-US" dirty="0" err="1">
                <a:effectLst>
                  <a:outerShdw blurRad="38100" dist="38100" dir="2700000" algn="tl">
                    <a:srgbClr val="000000"/>
                  </a:outerShdw>
                </a:effectLst>
              </a:rPr>
              <a:t>pn</a:t>
            </a:r>
            <a:r>
              <a:rPr lang="en-US" dirty="0">
                <a:effectLst>
                  <a:outerShdw blurRad="38100" dist="38100" dir="2700000" algn="tl">
                    <a:srgbClr val="000000"/>
                  </a:outerShdw>
                </a:effectLst>
              </a:rPr>
              <a:t> junction is exposed to a certain wavelength of light, the diode generates voltage and can be used as an energy source.  This type of diode is used in the production of solar power.</a:t>
            </a:r>
          </a:p>
        </p:txBody>
      </p:sp>
      <p:sp>
        <p:nvSpPr>
          <p:cNvPr id="11284" name="Text Box 20"/>
          <p:cNvSpPr txBox="1">
            <a:spLocks noChangeArrowheads="1"/>
          </p:cNvSpPr>
          <p:nvPr/>
        </p:nvSpPr>
        <p:spPr bwMode="auto">
          <a:xfrm>
            <a:off x="0" y="2209800"/>
            <a:ext cx="533400" cy="457200"/>
          </a:xfrm>
          <a:prstGeom prst="rect">
            <a:avLst/>
          </a:prstGeom>
          <a:noFill/>
          <a:ln w="25400">
            <a:noFill/>
            <a:miter lim="800000"/>
            <a:headEnd/>
            <a:tailEnd/>
          </a:ln>
          <a:effectLst/>
        </p:spPr>
        <p:txBody>
          <a:bodyPr>
            <a:spAutoFit/>
          </a:bodyPr>
          <a:lstStyle/>
          <a:p>
            <a:pPr>
              <a:defRPr/>
            </a:pPr>
            <a:r>
              <a:rPr lang="en-US" sz="2400">
                <a:solidFill>
                  <a:schemeClr val="bg1"/>
                </a:solidFill>
                <a:effectLst>
                  <a:outerShdw blurRad="38100" dist="38100" dir="2700000" algn="tl">
                    <a:srgbClr val="000000"/>
                  </a:outerShdw>
                </a:effectLst>
              </a:rPr>
              <a:t>A</a:t>
            </a:r>
          </a:p>
        </p:txBody>
      </p:sp>
      <p:sp>
        <p:nvSpPr>
          <p:cNvPr id="11285" name="Text Box 21"/>
          <p:cNvSpPr txBox="1">
            <a:spLocks noChangeArrowheads="1"/>
          </p:cNvSpPr>
          <p:nvPr/>
        </p:nvSpPr>
        <p:spPr bwMode="auto">
          <a:xfrm>
            <a:off x="2209800" y="2209800"/>
            <a:ext cx="533400" cy="457200"/>
          </a:xfrm>
          <a:prstGeom prst="rect">
            <a:avLst/>
          </a:prstGeom>
          <a:noFill/>
          <a:ln w="25400">
            <a:noFill/>
            <a:miter lim="800000"/>
            <a:headEnd/>
            <a:tailEnd/>
          </a:ln>
          <a:effectLst/>
        </p:spPr>
        <p:txBody>
          <a:bodyPr>
            <a:spAutoFit/>
          </a:bodyPr>
          <a:lstStyle/>
          <a:p>
            <a:pPr>
              <a:defRPr/>
            </a:pPr>
            <a:r>
              <a:rPr lang="en-US" sz="2400">
                <a:solidFill>
                  <a:schemeClr val="bg1"/>
                </a:solidFill>
                <a:effectLst>
                  <a:outerShdw blurRad="38100" dist="38100" dir="2700000" algn="tl">
                    <a:srgbClr val="000000"/>
                  </a:outerShdw>
                </a:effectLst>
              </a:rPr>
              <a:t>K</a:t>
            </a:r>
          </a:p>
        </p:txBody>
      </p:sp>
      <p:sp>
        <p:nvSpPr>
          <p:cNvPr id="11287" name="Line 23"/>
          <p:cNvSpPr>
            <a:spLocks noChangeShapeType="1"/>
          </p:cNvSpPr>
          <p:nvPr/>
        </p:nvSpPr>
        <p:spPr bwMode="auto">
          <a:xfrm>
            <a:off x="457200" y="2438400"/>
            <a:ext cx="609600" cy="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288" name="Line 24"/>
          <p:cNvSpPr>
            <a:spLocks noChangeShapeType="1"/>
          </p:cNvSpPr>
          <p:nvPr/>
        </p:nvSpPr>
        <p:spPr bwMode="auto">
          <a:xfrm>
            <a:off x="1066800" y="2133600"/>
            <a:ext cx="0" cy="6096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289" name="Line 25"/>
          <p:cNvSpPr>
            <a:spLocks noChangeShapeType="1"/>
          </p:cNvSpPr>
          <p:nvPr/>
        </p:nvSpPr>
        <p:spPr bwMode="auto">
          <a:xfrm>
            <a:off x="1066800" y="2133600"/>
            <a:ext cx="457200" cy="3048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290" name="Line 26"/>
          <p:cNvSpPr>
            <a:spLocks noChangeShapeType="1"/>
          </p:cNvSpPr>
          <p:nvPr/>
        </p:nvSpPr>
        <p:spPr bwMode="auto">
          <a:xfrm flipH="1">
            <a:off x="1066800" y="2438400"/>
            <a:ext cx="457200" cy="3048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291" name="Line 27"/>
          <p:cNvSpPr>
            <a:spLocks noChangeShapeType="1"/>
          </p:cNvSpPr>
          <p:nvPr/>
        </p:nvSpPr>
        <p:spPr bwMode="auto">
          <a:xfrm>
            <a:off x="1524000" y="2133600"/>
            <a:ext cx="0" cy="6096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292" name="Line 28"/>
          <p:cNvSpPr>
            <a:spLocks noChangeShapeType="1"/>
          </p:cNvSpPr>
          <p:nvPr/>
        </p:nvSpPr>
        <p:spPr bwMode="auto">
          <a:xfrm>
            <a:off x="1524000" y="2438400"/>
            <a:ext cx="762000" cy="0"/>
          </a:xfrm>
          <a:prstGeom prst="line">
            <a:avLst/>
          </a:prstGeom>
          <a:noFill/>
          <a:ln w="38100">
            <a:solidFill>
              <a:srgbClr val="CCFFFF"/>
            </a:solidFill>
            <a:round/>
            <a:headEnd/>
            <a:tailEnd type="none" w="sm"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295" name="Text Box 31"/>
          <p:cNvSpPr txBox="1">
            <a:spLocks noChangeArrowheads="1"/>
          </p:cNvSpPr>
          <p:nvPr/>
        </p:nvSpPr>
        <p:spPr bwMode="auto">
          <a:xfrm>
            <a:off x="0" y="3429000"/>
            <a:ext cx="533400" cy="457200"/>
          </a:xfrm>
          <a:prstGeom prst="rect">
            <a:avLst/>
          </a:prstGeom>
          <a:noFill/>
          <a:ln w="25400">
            <a:noFill/>
            <a:miter lim="800000"/>
            <a:headEnd/>
            <a:tailEnd/>
          </a:ln>
          <a:effectLst/>
        </p:spPr>
        <p:txBody>
          <a:bodyPr>
            <a:spAutoFit/>
          </a:bodyPr>
          <a:lstStyle/>
          <a:p>
            <a:pPr>
              <a:defRPr/>
            </a:pPr>
            <a:r>
              <a:rPr lang="en-US" sz="2400">
                <a:solidFill>
                  <a:schemeClr val="bg1"/>
                </a:solidFill>
                <a:effectLst>
                  <a:outerShdw blurRad="38100" dist="38100" dir="2700000" algn="tl">
                    <a:srgbClr val="000000"/>
                  </a:outerShdw>
                </a:effectLst>
              </a:rPr>
              <a:t>A</a:t>
            </a:r>
          </a:p>
        </p:txBody>
      </p:sp>
      <p:sp>
        <p:nvSpPr>
          <p:cNvPr id="11296" name="Text Box 32"/>
          <p:cNvSpPr txBox="1">
            <a:spLocks noChangeArrowheads="1"/>
          </p:cNvSpPr>
          <p:nvPr/>
        </p:nvSpPr>
        <p:spPr bwMode="auto">
          <a:xfrm>
            <a:off x="2209800" y="3429000"/>
            <a:ext cx="533400" cy="457200"/>
          </a:xfrm>
          <a:prstGeom prst="rect">
            <a:avLst/>
          </a:prstGeom>
          <a:noFill/>
          <a:ln w="25400">
            <a:noFill/>
            <a:miter lim="800000"/>
            <a:headEnd/>
            <a:tailEnd/>
          </a:ln>
          <a:effectLst/>
        </p:spPr>
        <p:txBody>
          <a:bodyPr>
            <a:spAutoFit/>
          </a:bodyPr>
          <a:lstStyle/>
          <a:p>
            <a:pPr>
              <a:defRPr/>
            </a:pPr>
            <a:r>
              <a:rPr lang="en-US" sz="2400">
                <a:solidFill>
                  <a:schemeClr val="bg1"/>
                </a:solidFill>
                <a:effectLst>
                  <a:outerShdw blurRad="38100" dist="38100" dir="2700000" algn="tl">
                    <a:srgbClr val="000000"/>
                  </a:outerShdw>
                </a:effectLst>
              </a:rPr>
              <a:t>K</a:t>
            </a:r>
          </a:p>
        </p:txBody>
      </p:sp>
      <p:sp>
        <p:nvSpPr>
          <p:cNvPr id="11297" name="Text Box 33"/>
          <p:cNvSpPr txBox="1">
            <a:spLocks noChangeArrowheads="1"/>
          </p:cNvSpPr>
          <p:nvPr/>
        </p:nvSpPr>
        <p:spPr bwMode="auto">
          <a:xfrm>
            <a:off x="152400" y="4419600"/>
            <a:ext cx="2286000" cy="457200"/>
          </a:xfrm>
          <a:prstGeom prst="rect">
            <a:avLst/>
          </a:prstGeom>
          <a:noFill/>
          <a:ln w="25400">
            <a:noFill/>
            <a:miter lim="800000"/>
            <a:headEnd/>
            <a:tailEnd/>
          </a:ln>
          <a:effectLst/>
        </p:spPr>
        <p:txBody>
          <a:bodyPr>
            <a:spAutoFit/>
          </a:bodyPr>
          <a:lstStyle/>
          <a:p>
            <a:pPr>
              <a:defRPr/>
            </a:pPr>
            <a:r>
              <a:rPr lang="en-US" sz="1200">
                <a:solidFill>
                  <a:schemeClr val="bg1"/>
                </a:solidFill>
                <a:effectLst>
                  <a:outerShdw blurRad="38100" dist="38100" dir="2700000" algn="tl">
                    <a:srgbClr val="000000"/>
                  </a:outerShdw>
                </a:effectLst>
              </a:rPr>
              <a:t>Schematic Symbols for  Photodiodes</a:t>
            </a:r>
          </a:p>
        </p:txBody>
      </p:sp>
      <p:sp>
        <p:nvSpPr>
          <p:cNvPr id="11298" name="Line 34"/>
          <p:cNvSpPr>
            <a:spLocks noChangeShapeType="1"/>
          </p:cNvSpPr>
          <p:nvPr/>
        </p:nvSpPr>
        <p:spPr bwMode="auto">
          <a:xfrm>
            <a:off x="457200" y="3657600"/>
            <a:ext cx="609600" cy="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299" name="Line 35"/>
          <p:cNvSpPr>
            <a:spLocks noChangeShapeType="1"/>
          </p:cNvSpPr>
          <p:nvPr/>
        </p:nvSpPr>
        <p:spPr bwMode="auto">
          <a:xfrm>
            <a:off x="1066800" y="3352800"/>
            <a:ext cx="0" cy="6096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300" name="Line 36"/>
          <p:cNvSpPr>
            <a:spLocks noChangeShapeType="1"/>
          </p:cNvSpPr>
          <p:nvPr/>
        </p:nvSpPr>
        <p:spPr bwMode="auto">
          <a:xfrm>
            <a:off x="1066800" y="3352800"/>
            <a:ext cx="457200" cy="3048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301" name="Line 37"/>
          <p:cNvSpPr>
            <a:spLocks noChangeShapeType="1"/>
          </p:cNvSpPr>
          <p:nvPr/>
        </p:nvSpPr>
        <p:spPr bwMode="auto">
          <a:xfrm flipH="1">
            <a:off x="1066800" y="3657600"/>
            <a:ext cx="457200" cy="3048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302" name="Line 38"/>
          <p:cNvSpPr>
            <a:spLocks noChangeShapeType="1"/>
          </p:cNvSpPr>
          <p:nvPr/>
        </p:nvSpPr>
        <p:spPr bwMode="auto">
          <a:xfrm>
            <a:off x="1524000" y="3352800"/>
            <a:ext cx="0" cy="60960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303" name="Line 39"/>
          <p:cNvSpPr>
            <a:spLocks noChangeShapeType="1"/>
          </p:cNvSpPr>
          <p:nvPr/>
        </p:nvSpPr>
        <p:spPr bwMode="auto">
          <a:xfrm>
            <a:off x="1524000" y="3657600"/>
            <a:ext cx="762000" cy="0"/>
          </a:xfrm>
          <a:prstGeom prst="line">
            <a:avLst/>
          </a:prstGeom>
          <a:noFill/>
          <a:ln w="38100">
            <a:solidFill>
              <a:srgbClr val="CC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306" name="Oval 42"/>
          <p:cNvSpPr>
            <a:spLocks noChangeArrowheads="1"/>
          </p:cNvSpPr>
          <p:nvPr/>
        </p:nvSpPr>
        <p:spPr bwMode="auto">
          <a:xfrm>
            <a:off x="838200" y="3124200"/>
            <a:ext cx="1143000" cy="990600"/>
          </a:xfrm>
          <a:prstGeom prst="ellipse">
            <a:avLst/>
          </a:prstGeom>
          <a:noFill/>
          <a:ln w="38100">
            <a:solidFill>
              <a:srgbClr val="CCFFFF"/>
            </a:solid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1307" name="Line 43"/>
          <p:cNvSpPr>
            <a:spLocks noChangeShapeType="1"/>
          </p:cNvSpPr>
          <p:nvPr/>
        </p:nvSpPr>
        <p:spPr bwMode="auto">
          <a:xfrm flipH="1">
            <a:off x="1600200" y="1828800"/>
            <a:ext cx="381000" cy="381000"/>
          </a:xfrm>
          <a:prstGeom prst="line">
            <a:avLst/>
          </a:prstGeom>
          <a:noFill/>
          <a:ln w="38100">
            <a:solidFill>
              <a:srgbClr val="CCFFFF"/>
            </a:solidFill>
            <a:round/>
            <a:headEnd/>
            <a:tailEnd type="triangle" w="sm"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308" name="Line 44"/>
          <p:cNvSpPr>
            <a:spLocks noChangeShapeType="1"/>
          </p:cNvSpPr>
          <p:nvPr/>
        </p:nvSpPr>
        <p:spPr bwMode="auto">
          <a:xfrm flipH="1">
            <a:off x="1676400" y="1905000"/>
            <a:ext cx="457200" cy="457200"/>
          </a:xfrm>
          <a:prstGeom prst="line">
            <a:avLst/>
          </a:prstGeom>
          <a:noFill/>
          <a:ln w="38100">
            <a:solidFill>
              <a:srgbClr val="CCFFFF"/>
            </a:solidFill>
            <a:round/>
            <a:headEnd/>
            <a:tailEnd type="triangle" w="sm"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1309" name="Text Box 45"/>
          <p:cNvSpPr txBox="1">
            <a:spLocks noChangeArrowheads="1"/>
          </p:cNvSpPr>
          <p:nvPr/>
        </p:nvSpPr>
        <p:spPr bwMode="auto">
          <a:xfrm>
            <a:off x="1447800" y="3200400"/>
            <a:ext cx="533400" cy="457200"/>
          </a:xfrm>
          <a:prstGeom prst="rect">
            <a:avLst/>
          </a:prstGeom>
          <a:noFill/>
          <a:ln w="38100">
            <a:noFill/>
            <a:miter lim="800000"/>
            <a:headEnd/>
            <a:tailEnd/>
          </a:ln>
          <a:effectLst/>
        </p:spPr>
        <p:txBody>
          <a:bodyPr>
            <a:spAutoFit/>
          </a:bodyPr>
          <a:lstStyle/>
          <a:p>
            <a:pPr>
              <a:defRPr/>
            </a:pPr>
            <a:r>
              <a:rPr lang="en-US" sz="2400">
                <a:solidFill>
                  <a:schemeClr val="bg1"/>
                </a:solidFill>
                <a:effectLst>
                  <a:outerShdw blurRad="38100" dist="38100" dir="2700000" algn="tl">
                    <a:srgbClr val="000000"/>
                  </a:outerShdw>
                </a:effectLst>
                <a:latin typeface="Times New Roman" pitchFamily="18" charset="0"/>
                <a:sym typeface="Symbol" pitchFamily="18" charset="2"/>
              </a:rPr>
              <a:t></a:t>
            </a:r>
            <a:r>
              <a:rPr lang="en-US" sz="2400">
                <a:solidFill>
                  <a:schemeClr val="bg1"/>
                </a:solidFill>
                <a:effectLst>
                  <a:outerShdw blurRad="38100" dist="38100" dir="2700000" algn="tl">
                    <a:srgbClr val="000000"/>
                  </a:outerShdw>
                </a:effectLst>
              </a:rPr>
              <a:t> </a:t>
            </a:r>
          </a:p>
        </p:txBody>
      </p:sp>
      <p:sp>
        <p:nvSpPr>
          <p:cNvPr id="41" name="Date Placeholder 40"/>
          <p:cNvSpPr>
            <a:spLocks noGrp="1"/>
          </p:cNvSpPr>
          <p:nvPr>
            <p:ph type="dt" sz="half" idx="10"/>
          </p:nvPr>
        </p:nvSpPr>
        <p:spPr/>
        <p:txBody>
          <a:bodyPr/>
          <a:lstStyle/>
          <a:p>
            <a:pPr>
              <a:defRPr/>
            </a:pPr>
            <a:fld id="{E53D12F3-A6DE-417A-8F73-EE341A59E1A5}" type="datetime1">
              <a:rPr lang="en-US" smtClean="0"/>
              <a:pPr>
                <a:defRPr/>
              </a:pPr>
              <a:t>3/10/2024</a:t>
            </a:fld>
            <a:endParaRPr lang="en-US"/>
          </a:p>
        </p:txBody>
      </p:sp>
      <p:sp>
        <p:nvSpPr>
          <p:cNvPr id="43" name="Slide Number Placeholder 42"/>
          <p:cNvSpPr>
            <a:spLocks noGrp="1"/>
          </p:cNvSpPr>
          <p:nvPr>
            <p:ph type="sldNum" sz="quarter" idx="12"/>
          </p:nvPr>
        </p:nvSpPr>
        <p:spPr/>
        <p:txBody>
          <a:bodyPr/>
          <a:lstStyle/>
          <a:p>
            <a:pPr>
              <a:defRPr/>
            </a:pPr>
            <a:fld id="{313A3DEE-37DC-4602-9687-B4D56009411F}" type="slidenum">
              <a:rPr lang="en-US" smtClean="0"/>
              <a:pPr>
                <a:defRPr/>
              </a:pPr>
              <a:t>17</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2"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pPr>
              <a:defRPr/>
            </a:pPr>
            <a:r>
              <a:rPr lang="en-US" sz="3200" u="sng">
                <a:solidFill>
                  <a:schemeClr val="bg1"/>
                </a:solidFill>
                <a:effectLst>
                  <a:outerShdw blurRad="38100" dist="38100" dir="2700000" algn="tl">
                    <a:srgbClr val="000000"/>
                  </a:outerShdw>
                </a:effectLst>
              </a:rPr>
              <a:t>N-Type Material</a:t>
            </a:r>
          </a:p>
        </p:txBody>
      </p:sp>
      <p:sp>
        <p:nvSpPr>
          <p:cNvPr id="14354" name="Text Box 18"/>
          <p:cNvSpPr txBox="1">
            <a:spLocks noChangeArrowheads="1"/>
          </p:cNvSpPr>
          <p:nvPr/>
        </p:nvSpPr>
        <p:spPr bwMode="auto">
          <a:xfrm>
            <a:off x="457200" y="914400"/>
            <a:ext cx="2590800" cy="457200"/>
          </a:xfrm>
          <a:prstGeom prst="rect">
            <a:avLst/>
          </a:prstGeom>
          <a:noFill/>
          <a:ln w="25400">
            <a:noFill/>
            <a:miter lim="800000"/>
            <a:headEnd/>
            <a:tailEnd/>
          </a:ln>
          <a:effectLst/>
        </p:spPr>
        <p:txBody>
          <a:bodyPr>
            <a:spAutoFit/>
          </a:bodyPr>
          <a:lstStyle/>
          <a:p>
            <a:pPr algn="l">
              <a:defRPr/>
            </a:pPr>
            <a:r>
              <a:rPr lang="en-US" sz="2400" u="sng">
                <a:solidFill>
                  <a:srgbClr val="FFFF00"/>
                </a:solidFill>
                <a:effectLst>
                  <a:outerShdw blurRad="38100" dist="38100" dir="2700000" algn="tl">
                    <a:srgbClr val="000000"/>
                  </a:outerShdw>
                </a:effectLst>
              </a:rPr>
              <a:t>N-Type Material:</a:t>
            </a:r>
          </a:p>
        </p:txBody>
      </p:sp>
      <p:sp>
        <p:nvSpPr>
          <p:cNvPr id="14355" name="Text Box 19"/>
          <p:cNvSpPr txBox="1">
            <a:spLocks noChangeArrowheads="1"/>
          </p:cNvSpPr>
          <p:nvPr/>
        </p:nvSpPr>
        <p:spPr bwMode="auto">
          <a:xfrm>
            <a:off x="3505200" y="914400"/>
            <a:ext cx="5638800" cy="4206875"/>
          </a:xfrm>
          <a:prstGeom prst="rect">
            <a:avLst/>
          </a:prstGeom>
          <a:noFill/>
          <a:ln w="25400">
            <a:noFill/>
            <a:miter lim="800000"/>
            <a:headEnd/>
            <a:tailEnd/>
          </a:ln>
          <a:effectLst/>
        </p:spPr>
        <p:txBody>
          <a:bodyPr>
            <a:spAutoFit/>
          </a:bodyPr>
          <a:lstStyle/>
          <a:p>
            <a:pPr algn="just">
              <a:defRPr/>
            </a:pPr>
            <a:r>
              <a:rPr lang="en-US" dirty="0">
                <a:effectLst>
                  <a:outerShdw blurRad="38100" dist="38100" dir="2700000" algn="tl">
                    <a:srgbClr val="000000"/>
                  </a:outerShdw>
                </a:effectLst>
              </a:rPr>
              <a:t>When extra valence electrons are introduced into a material such as silicon an n-type material is produced.  The extra valence electrons are introduced by putting impurities or dopant into the silicon.  The dopant used to create an n-type material are Group V elements.  The most commonly used dopant from Group V are arsenic, antimony and phosphorus.  </a:t>
            </a:r>
          </a:p>
          <a:p>
            <a:pPr algn="just">
              <a:defRPr/>
            </a:pPr>
            <a:r>
              <a:rPr lang="en-US" dirty="0">
                <a:effectLst>
                  <a:outerShdw blurRad="38100" dist="38100" dir="2700000" algn="tl">
                    <a:srgbClr val="000000"/>
                  </a:outerShdw>
                </a:effectLst>
              </a:rPr>
              <a:t>The 2D diagram to the left shows the extra electron that will be present when a Group V dopant is introduced to a material such as silicon.  This extra electron is very mobile. </a:t>
            </a:r>
          </a:p>
        </p:txBody>
      </p:sp>
      <p:sp>
        <p:nvSpPr>
          <p:cNvPr id="14359" name="Oval 23"/>
          <p:cNvSpPr>
            <a:spLocks noChangeArrowheads="1"/>
          </p:cNvSpPr>
          <p:nvPr/>
        </p:nvSpPr>
        <p:spPr bwMode="auto">
          <a:xfrm>
            <a:off x="2133600" y="19812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4368" name="Oval 32"/>
          <p:cNvSpPr>
            <a:spLocks noChangeArrowheads="1"/>
          </p:cNvSpPr>
          <p:nvPr/>
        </p:nvSpPr>
        <p:spPr bwMode="auto">
          <a:xfrm>
            <a:off x="1219200" y="19812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4369" name="Oval 33"/>
          <p:cNvSpPr>
            <a:spLocks noChangeArrowheads="1"/>
          </p:cNvSpPr>
          <p:nvPr/>
        </p:nvSpPr>
        <p:spPr bwMode="auto">
          <a:xfrm>
            <a:off x="1219200" y="2895600"/>
            <a:ext cx="914400" cy="914400"/>
          </a:xfrm>
          <a:prstGeom prst="ellipse">
            <a:avLst/>
          </a:prstGeom>
          <a:noFill/>
          <a:ln w="38100">
            <a:solidFill>
              <a:srgbClr val="FF00FF"/>
            </a:solidFill>
            <a:round/>
            <a:headEnd/>
            <a:tailEnd/>
          </a:ln>
          <a:effectLst/>
        </p:spPr>
        <p:txBody>
          <a:bodyPr lIns="0" tIns="0" rIns="0" bIns="0" anchor="ctr"/>
          <a:lstStyle/>
          <a:p>
            <a:pPr>
              <a:defRPr/>
            </a:pPr>
            <a:r>
              <a:rPr lang="en-US" sz="1800">
                <a:solidFill>
                  <a:srgbClr val="FFFF00"/>
                </a:solidFill>
                <a:effectLst>
                  <a:outerShdw blurRad="38100" dist="38100" dir="2700000" algn="tl">
                    <a:srgbClr val="000000"/>
                  </a:outerShdw>
                </a:effectLst>
              </a:rPr>
              <a:t>+5</a:t>
            </a:r>
          </a:p>
        </p:txBody>
      </p:sp>
      <p:sp>
        <p:nvSpPr>
          <p:cNvPr id="14371" name="Oval 35"/>
          <p:cNvSpPr>
            <a:spLocks noChangeArrowheads="1"/>
          </p:cNvSpPr>
          <p:nvPr/>
        </p:nvSpPr>
        <p:spPr bwMode="auto">
          <a:xfrm>
            <a:off x="304800" y="19812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p>
        </p:txBody>
      </p:sp>
      <p:sp>
        <p:nvSpPr>
          <p:cNvPr id="14375" name="Oval 39"/>
          <p:cNvSpPr>
            <a:spLocks noChangeArrowheads="1"/>
          </p:cNvSpPr>
          <p:nvPr/>
        </p:nvSpPr>
        <p:spPr bwMode="auto">
          <a:xfrm>
            <a:off x="2133600" y="38100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4376" name="Oval 40"/>
          <p:cNvSpPr>
            <a:spLocks noChangeArrowheads="1"/>
          </p:cNvSpPr>
          <p:nvPr/>
        </p:nvSpPr>
        <p:spPr bwMode="auto">
          <a:xfrm>
            <a:off x="1219200" y="38100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4377" name="Oval 41"/>
          <p:cNvSpPr>
            <a:spLocks noChangeArrowheads="1"/>
          </p:cNvSpPr>
          <p:nvPr/>
        </p:nvSpPr>
        <p:spPr bwMode="auto">
          <a:xfrm>
            <a:off x="304800" y="38100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p>
        </p:txBody>
      </p:sp>
      <p:sp>
        <p:nvSpPr>
          <p:cNvPr id="14378" name="Oval 42"/>
          <p:cNvSpPr>
            <a:spLocks noChangeArrowheads="1"/>
          </p:cNvSpPr>
          <p:nvPr/>
        </p:nvSpPr>
        <p:spPr bwMode="auto">
          <a:xfrm>
            <a:off x="2133600" y="28956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4379" name="Oval 43"/>
          <p:cNvSpPr>
            <a:spLocks noChangeArrowheads="1"/>
          </p:cNvSpPr>
          <p:nvPr/>
        </p:nvSpPr>
        <p:spPr bwMode="auto">
          <a:xfrm>
            <a:off x="304800" y="28956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4380" name="Oval 44"/>
          <p:cNvSpPr>
            <a:spLocks noChangeArrowheads="1"/>
          </p:cNvSpPr>
          <p:nvPr/>
        </p:nvSpPr>
        <p:spPr bwMode="auto">
          <a:xfrm>
            <a:off x="1143000" y="3200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81" name="Oval 45"/>
          <p:cNvSpPr>
            <a:spLocks noChangeArrowheads="1"/>
          </p:cNvSpPr>
          <p:nvPr/>
        </p:nvSpPr>
        <p:spPr bwMode="auto">
          <a:xfrm>
            <a:off x="1143000" y="3352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82" name="Oval 46"/>
          <p:cNvSpPr>
            <a:spLocks noChangeArrowheads="1"/>
          </p:cNvSpPr>
          <p:nvPr/>
        </p:nvSpPr>
        <p:spPr bwMode="auto">
          <a:xfrm>
            <a:off x="1143000" y="2286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83" name="Oval 47"/>
          <p:cNvSpPr>
            <a:spLocks noChangeArrowheads="1"/>
          </p:cNvSpPr>
          <p:nvPr/>
        </p:nvSpPr>
        <p:spPr bwMode="auto">
          <a:xfrm>
            <a:off x="1143000" y="2438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84" name="Oval 48"/>
          <p:cNvSpPr>
            <a:spLocks noChangeArrowheads="1"/>
          </p:cNvSpPr>
          <p:nvPr/>
        </p:nvSpPr>
        <p:spPr bwMode="auto">
          <a:xfrm>
            <a:off x="1143000" y="4114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85" name="Oval 49"/>
          <p:cNvSpPr>
            <a:spLocks noChangeArrowheads="1"/>
          </p:cNvSpPr>
          <p:nvPr/>
        </p:nvSpPr>
        <p:spPr bwMode="auto">
          <a:xfrm>
            <a:off x="1143000" y="4267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86" name="Oval 50"/>
          <p:cNvSpPr>
            <a:spLocks noChangeArrowheads="1"/>
          </p:cNvSpPr>
          <p:nvPr/>
        </p:nvSpPr>
        <p:spPr bwMode="auto">
          <a:xfrm>
            <a:off x="2057400" y="4114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87" name="Oval 51"/>
          <p:cNvSpPr>
            <a:spLocks noChangeArrowheads="1"/>
          </p:cNvSpPr>
          <p:nvPr/>
        </p:nvSpPr>
        <p:spPr bwMode="auto">
          <a:xfrm>
            <a:off x="2057400" y="4267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88" name="Oval 52"/>
          <p:cNvSpPr>
            <a:spLocks noChangeArrowheads="1"/>
          </p:cNvSpPr>
          <p:nvPr/>
        </p:nvSpPr>
        <p:spPr bwMode="auto">
          <a:xfrm>
            <a:off x="2057400" y="3200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89" name="Oval 53"/>
          <p:cNvSpPr>
            <a:spLocks noChangeArrowheads="1"/>
          </p:cNvSpPr>
          <p:nvPr/>
        </p:nvSpPr>
        <p:spPr bwMode="auto">
          <a:xfrm>
            <a:off x="2057400" y="3352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90" name="Oval 54"/>
          <p:cNvSpPr>
            <a:spLocks noChangeArrowheads="1"/>
          </p:cNvSpPr>
          <p:nvPr/>
        </p:nvSpPr>
        <p:spPr bwMode="auto">
          <a:xfrm>
            <a:off x="2057400" y="2286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91" name="Oval 55"/>
          <p:cNvSpPr>
            <a:spLocks noChangeArrowheads="1"/>
          </p:cNvSpPr>
          <p:nvPr/>
        </p:nvSpPr>
        <p:spPr bwMode="auto">
          <a:xfrm>
            <a:off x="2057400" y="2438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92" name="Oval 56"/>
          <p:cNvSpPr>
            <a:spLocks noChangeArrowheads="1"/>
          </p:cNvSpPr>
          <p:nvPr/>
        </p:nvSpPr>
        <p:spPr bwMode="auto">
          <a:xfrm>
            <a:off x="1524000" y="2819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93" name="Oval 57"/>
          <p:cNvSpPr>
            <a:spLocks noChangeArrowheads="1"/>
          </p:cNvSpPr>
          <p:nvPr/>
        </p:nvSpPr>
        <p:spPr bwMode="auto">
          <a:xfrm>
            <a:off x="1676400" y="2819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94" name="Oval 58"/>
          <p:cNvSpPr>
            <a:spLocks noChangeArrowheads="1"/>
          </p:cNvSpPr>
          <p:nvPr/>
        </p:nvSpPr>
        <p:spPr bwMode="auto">
          <a:xfrm>
            <a:off x="2438400" y="2819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95" name="Oval 59"/>
          <p:cNvSpPr>
            <a:spLocks noChangeArrowheads="1"/>
          </p:cNvSpPr>
          <p:nvPr/>
        </p:nvSpPr>
        <p:spPr bwMode="auto">
          <a:xfrm>
            <a:off x="2590800" y="2819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96" name="Oval 60"/>
          <p:cNvSpPr>
            <a:spLocks noChangeArrowheads="1"/>
          </p:cNvSpPr>
          <p:nvPr/>
        </p:nvSpPr>
        <p:spPr bwMode="auto">
          <a:xfrm>
            <a:off x="609600" y="2819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97" name="Oval 61"/>
          <p:cNvSpPr>
            <a:spLocks noChangeArrowheads="1"/>
          </p:cNvSpPr>
          <p:nvPr/>
        </p:nvSpPr>
        <p:spPr bwMode="auto">
          <a:xfrm>
            <a:off x="762000" y="2819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98" name="Oval 62"/>
          <p:cNvSpPr>
            <a:spLocks noChangeArrowheads="1"/>
          </p:cNvSpPr>
          <p:nvPr/>
        </p:nvSpPr>
        <p:spPr bwMode="auto">
          <a:xfrm>
            <a:off x="609600" y="3733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399" name="Oval 63"/>
          <p:cNvSpPr>
            <a:spLocks noChangeArrowheads="1"/>
          </p:cNvSpPr>
          <p:nvPr/>
        </p:nvSpPr>
        <p:spPr bwMode="auto">
          <a:xfrm>
            <a:off x="762000" y="3733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00" name="Oval 64"/>
          <p:cNvSpPr>
            <a:spLocks noChangeArrowheads="1"/>
          </p:cNvSpPr>
          <p:nvPr/>
        </p:nvSpPr>
        <p:spPr bwMode="auto">
          <a:xfrm>
            <a:off x="1524000" y="3733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01" name="Oval 65"/>
          <p:cNvSpPr>
            <a:spLocks noChangeArrowheads="1"/>
          </p:cNvSpPr>
          <p:nvPr/>
        </p:nvSpPr>
        <p:spPr bwMode="auto">
          <a:xfrm>
            <a:off x="1676400" y="3733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02" name="Oval 66"/>
          <p:cNvSpPr>
            <a:spLocks noChangeArrowheads="1"/>
          </p:cNvSpPr>
          <p:nvPr/>
        </p:nvSpPr>
        <p:spPr bwMode="auto">
          <a:xfrm>
            <a:off x="2438400" y="3733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03" name="Oval 67"/>
          <p:cNvSpPr>
            <a:spLocks noChangeArrowheads="1"/>
          </p:cNvSpPr>
          <p:nvPr/>
        </p:nvSpPr>
        <p:spPr bwMode="auto">
          <a:xfrm>
            <a:off x="2590800" y="3733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04" name="Oval 68"/>
          <p:cNvSpPr>
            <a:spLocks noChangeArrowheads="1"/>
          </p:cNvSpPr>
          <p:nvPr/>
        </p:nvSpPr>
        <p:spPr bwMode="auto">
          <a:xfrm>
            <a:off x="2438400" y="1905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05" name="Oval 69"/>
          <p:cNvSpPr>
            <a:spLocks noChangeArrowheads="1"/>
          </p:cNvSpPr>
          <p:nvPr/>
        </p:nvSpPr>
        <p:spPr bwMode="auto">
          <a:xfrm>
            <a:off x="2590800" y="1905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06" name="Oval 70"/>
          <p:cNvSpPr>
            <a:spLocks noChangeArrowheads="1"/>
          </p:cNvSpPr>
          <p:nvPr/>
        </p:nvSpPr>
        <p:spPr bwMode="auto">
          <a:xfrm>
            <a:off x="1524000" y="1905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07" name="Oval 71"/>
          <p:cNvSpPr>
            <a:spLocks noChangeArrowheads="1"/>
          </p:cNvSpPr>
          <p:nvPr/>
        </p:nvSpPr>
        <p:spPr bwMode="auto">
          <a:xfrm>
            <a:off x="1676400" y="1905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08" name="Oval 72"/>
          <p:cNvSpPr>
            <a:spLocks noChangeArrowheads="1"/>
          </p:cNvSpPr>
          <p:nvPr/>
        </p:nvSpPr>
        <p:spPr bwMode="auto">
          <a:xfrm>
            <a:off x="609600" y="1905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09" name="Oval 73"/>
          <p:cNvSpPr>
            <a:spLocks noChangeArrowheads="1"/>
          </p:cNvSpPr>
          <p:nvPr/>
        </p:nvSpPr>
        <p:spPr bwMode="auto">
          <a:xfrm>
            <a:off x="762000" y="1905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10" name="Oval 74"/>
          <p:cNvSpPr>
            <a:spLocks noChangeArrowheads="1"/>
          </p:cNvSpPr>
          <p:nvPr/>
        </p:nvSpPr>
        <p:spPr bwMode="auto">
          <a:xfrm>
            <a:off x="228600" y="3200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11" name="Oval 75"/>
          <p:cNvSpPr>
            <a:spLocks noChangeArrowheads="1"/>
          </p:cNvSpPr>
          <p:nvPr/>
        </p:nvSpPr>
        <p:spPr bwMode="auto">
          <a:xfrm>
            <a:off x="228600" y="3352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12" name="Oval 76"/>
          <p:cNvSpPr>
            <a:spLocks noChangeArrowheads="1"/>
          </p:cNvSpPr>
          <p:nvPr/>
        </p:nvSpPr>
        <p:spPr bwMode="auto">
          <a:xfrm>
            <a:off x="228600" y="2286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13" name="Oval 77"/>
          <p:cNvSpPr>
            <a:spLocks noChangeArrowheads="1"/>
          </p:cNvSpPr>
          <p:nvPr/>
        </p:nvSpPr>
        <p:spPr bwMode="auto">
          <a:xfrm>
            <a:off x="228600" y="2438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14" name="Oval 78"/>
          <p:cNvSpPr>
            <a:spLocks noChangeArrowheads="1"/>
          </p:cNvSpPr>
          <p:nvPr/>
        </p:nvSpPr>
        <p:spPr bwMode="auto">
          <a:xfrm>
            <a:off x="2971800" y="3200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15" name="Oval 79"/>
          <p:cNvSpPr>
            <a:spLocks noChangeArrowheads="1"/>
          </p:cNvSpPr>
          <p:nvPr/>
        </p:nvSpPr>
        <p:spPr bwMode="auto">
          <a:xfrm>
            <a:off x="2971800" y="3352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16" name="Oval 80"/>
          <p:cNvSpPr>
            <a:spLocks noChangeArrowheads="1"/>
          </p:cNvSpPr>
          <p:nvPr/>
        </p:nvSpPr>
        <p:spPr bwMode="auto">
          <a:xfrm>
            <a:off x="2971800" y="2286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17" name="Oval 81"/>
          <p:cNvSpPr>
            <a:spLocks noChangeArrowheads="1"/>
          </p:cNvSpPr>
          <p:nvPr/>
        </p:nvSpPr>
        <p:spPr bwMode="auto">
          <a:xfrm>
            <a:off x="2971800" y="2438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18" name="Oval 82"/>
          <p:cNvSpPr>
            <a:spLocks noChangeArrowheads="1"/>
          </p:cNvSpPr>
          <p:nvPr/>
        </p:nvSpPr>
        <p:spPr bwMode="auto">
          <a:xfrm>
            <a:off x="2438400" y="4648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19" name="Oval 83"/>
          <p:cNvSpPr>
            <a:spLocks noChangeArrowheads="1"/>
          </p:cNvSpPr>
          <p:nvPr/>
        </p:nvSpPr>
        <p:spPr bwMode="auto">
          <a:xfrm>
            <a:off x="2590800" y="4648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20" name="Oval 84"/>
          <p:cNvSpPr>
            <a:spLocks noChangeArrowheads="1"/>
          </p:cNvSpPr>
          <p:nvPr/>
        </p:nvSpPr>
        <p:spPr bwMode="auto">
          <a:xfrm>
            <a:off x="1524000" y="4648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21" name="Oval 85"/>
          <p:cNvSpPr>
            <a:spLocks noChangeArrowheads="1"/>
          </p:cNvSpPr>
          <p:nvPr/>
        </p:nvSpPr>
        <p:spPr bwMode="auto">
          <a:xfrm>
            <a:off x="1676400" y="4648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22" name="Oval 86"/>
          <p:cNvSpPr>
            <a:spLocks noChangeArrowheads="1"/>
          </p:cNvSpPr>
          <p:nvPr/>
        </p:nvSpPr>
        <p:spPr bwMode="auto">
          <a:xfrm>
            <a:off x="609600" y="4648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23" name="Oval 87"/>
          <p:cNvSpPr>
            <a:spLocks noChangeArrowheads="1"/>
          </p:cNvSpPr>
          <p:nvPr/>
        </p:nvSpPr>
        <p:spPr bwMode="auto">
          <a:xfrm>
            <a:off x="762000" y="4648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24" name="Oval 88"/>
          <p:cNvSpPr>
            <a:spLocks noChangeArrowheads="1"/>
          </p:cNvSpPr>
          <p:nvPr/>
        </p:nvSpPr>
        <p:spPr bwMode="auto">
          <a:xfrm>
            <a:off x="228600" y="4114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25" name="Oval 89"/>
          <p:cNvSpPr>
            <a:spLocks noChangeArrowheads="1"/>
          </p:cNvSpPr>
          <p:nvPr/>
        </p:nvSpPr>
        <p:spPr bwMode="auto">
          <a:xfrm>
            <a:off x="228600" y="4267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26" name="Oval 90"/>
          <p:cNvSpPr>
            <a:spLocks noChangeArrowheads="1"/>
          </p:cNvSpPr>
          <p:nvPr/>
        </p:nvSpPr>
        <p:spPr bwMode="auto">
          <a:xfrm>
            <a:off x="2971800" y="4114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27" name="Oval 91"/>
          <p:cNvSpPr>
            <a:spLocks noChangeArrowheads="1"/>
          </p:cNvSpPr>
          <p:nvPr/>
        </p:nvSpPr>
        <p:spPr bwMode="auto">
          <a:xfrm>
            <a:off x="2971800" y="4267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4428" name="Oval 92"/>
          <p:cNvSpPr>
            <a:spLocks noChangeArrowheads="1"/>
          </p:cNvSpPr>
          <p:nvPr/>
        </p:nvSpPr>
        <p:spPr bwMode="auto">
          <a:xfrm>
            <a:off x="1905000" y="2971800"/>
            <a:ext cx="152400" cy="152400"/>
          </a:xfrm>
          <a:prstGeom prst="ellipse">
            <a:avLst/>
          </a:prstGeom>
          <a:solidFill>
            <a:srgbClr val="FFFF00"/>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78" name="Date Placeholder 77"/>
          <p:cNvSpPr>
            <a:spLocks noGrp="1"/>
          </p:cNvSpPr>
          <p:nvPr>
            <p:ph type="dt" sz="half" idx="10"/>
          </p:nvPr>
        </p:nvSpPr>
        <p:spPr/>
        <p:txBody>
          <a:bodyPr/>
          <a:lstStyle/>
          <a:p>
            <a:pPr>
              <a:defRPr/>
            </a:pPr>
            <a:fld id="{10BD04C9-8DEA-48F9-B877-0F35FED6FED1}" type="datetime1">
              <a:rPr lang="en-US" smtClean="0"/>
              <a:pPr>
                <a:defRPr/>
              </a:pPr>
              <a:t>3/10/2024</a:t>
            </a:fld>
            <a:endParaRPr lang="en-US"/>
          </a:p>
        </p:txBody>
      </p:sp>
      <p:sp>
        <p:nvSpPr>
          <p:cNvPr id="80" name="Slide Number Placeholder 79"/>
          <p:cNvSpPr>
            <a:spLocks noGrp="1"/>
          </p:cNvSpPr>
          <p:nvPr>
            <p:ph type="sldNum" sz="quarter" idx="12"/>
          </p:nvPr>
        </p:nvSpPr>
        <p:spPr/>
        <p:txBody>
          <a:bodyPr/>
          <a:lstStyle/>
          <a:p>
            <a:pPr>
              <a:defRPr/>
            </a:pPr>
            <a:fld id="{313A3DEE-37DC-4602-9687-B4D56009411F}"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6"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pPr>
              <a:defRPr/>
            </a:pPr>
            <a:r>
              <a:rPr lang="en-US" sz="3200" u="sng">
                <a:solidFill>
                  <a:schemeClr val="bg1"/>
                </a:solidFill>
                <a:effectLst>
                  <a:outerShdw blurRad="38100" dist="38100" dir="2700000" algn="tl">
                    <a:srgbClr val="000000"/>
                  </a:outerShdw>
                </a:effectLst>
              </a:rPr>
              <a:t>P-Type Material</a:t>
            </a:r>
          </a:p>
        </p:txBody>
      </p:sp>
      <p:sp>
        <p:nvSpPr>
          <p:cNvPr id="15378" name="Text Box 18"/>
          <p:cNvSpPr txBox="1">
            <a:spLocks noChangeArrowheads="1"/>
          </p:cNvSpPr>
          <p:nvPr/>
        </p:nvSpPr>
        <p:spPr bwMode="auto">
          <a:xfrm>
            <a:off x="457200" y="914400"/>
            <a:ext cx="2590800" cy="457200"/>
          </a:xfrm>
          <a:prstGeom prst="rect">
            <a:avLst/>
          </a:prstGeom>
          <a:noFill/>
          <a:ln w="25400">
            <a:noFill/>
            <a:miter lim="800000"/>
            <a:headEnd/>
            <a:tailEnd/>
          </a:ln>
          <a:effectLst/>
        </p:spPr>
        <p:txBody>
          <a:bodyPr>
            <a:spAutoFit/>
          </a:bodyPr>
          <a:lstStyle/>
          <a:p>
            <a:pPr algn="l">
              <a:defRPr/>
            </a:pPr>
            <a:r>
              <a:rPr lang="en-US" sz="2400" u="sng">
                <a:solidFill>
                  <a:srgbClr val="FFFF00"/>
                </a:solidFill>
                <a:effectLst>
                  <a:outerShdw blurRad="38100" dist="38100" dir="2700000" algn="tl">
                    <a:srgbClr val="000000"/>
                  </a:outerShdw>
                </a:effectLst>
              </a:rPr>
              <a:t>P-Type Material:</a:t>
            </a:r>
          </a:p>
        </p:txBody>
      </p:sp>
      <p:sp>
        <p:nvSpPr>
          <p:cNvPr id="15379" name="Text Box 19"/>
          <p:cNvSpPr txBox="1">
            <a:spLocks noChangeArrowheads="1"/>
          </p:cNvSpPr>
          <p:nvPr/>
        </p:nvSpPr>
        <p:spPr bwMode="auto">
          <a:xfrm>
            <a:off x="3505200" y="914400"/>
            <a:ext cx="5638800" cy="4206875"/>
          </a:xfrm>
          <a:prstGeom prst="rect">
            <a:avLst/>
          </a:prstGeom>
          <a:noFill/>
          <a:ln w="25400">
            <a:noFill/>
            <a:miter lim="800000"/>
            <a:headEnd/>
            <a:tailEnd/>
          </a:ln>
          <a:effectLst/>
        </p:spPr>
        <p:txBody>
          <a:bodyPr>
            <a:spAutoFit/>
          </a:bodyPr>
          <a:lstStyle/>
          <a:p>
            <a:pPr algn="just">
              <a:defRPr/>
            </a:pPr>
            <a:r>
              <a:rPr lang="en-US" dirty="0">
                <a:effectLst>
                  <a:outerShdw blurRad="38100" dist="38100" dir="2700000" algn="tl">
                    <a:srgbClr val="000000"/>
                  </a:outerShdw>
                </a:effectLst>
              </a:rPr>
              <a:t>P-type material is produced when the dopant that is introduced is from Group III.   Group III elements have only 3 valence electrons and therefore there is an electron missing.  This creates a hole (h+), or a positive charge that can move around in the material.  Commonly used Group III dopant are aluminum, boron, and gallium.</a:t>
            </a:r>
          </a:p>
          <a:p>
            <a:pPr algn="just">
              <a:defRPr/>
            </a:pPr>
            <a:r>
              <a:rPr lang="en-US" dirty="0">
                <a:effectLst>
                  <a:outerShdw blurRad="38100" dist="38100" dir="2700000" algn="tl">
                    <a:srgbClr val="000000"/>
                  </a:outerShdw>
                </a:effectLst>
              </a:rPr>
              <a:t>The 2D diagram to the left shows the hole  that will be present when a Group III dopant is introduced to a material such as silicon.  This hole is quite mobile in the same way the extra electron is mobile in a n-type material. </a:t>
            </a:r>
          </a:p>
        </p:txBody>
      </p:sp>
      <p:sp>
        <p:nvSpPr>
          <p:cNvPr id="15380" name="Oval 20"/>
          <p:cNvSpPr>
            <a:spLocks noChangeArrowheads="1"/>
          </p:cNvSpPr>
          <p:nvPr/>
        </p:nvSpPr>
        <p:spPr bwMode="auto">
          <a:xfrm>
            <a:off x="2133600" y="19812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5381" name="Oval 21"/>
          <p:cNvSpPr>
            <a:spLocks noChangeArrowheads="1"/>
          </p:cNvSpPr>
          <p:nvPr/>
        </p:nvSpPr>
        <p:spPr bwMode="auto">
          <a:xfrm>
            <a:off x="1219200" y="19812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5382" name="Oval 22"/>
          <p:cNvSpPr>
            <a:spLocks noChangeArrowheads="1"/>
          </p:cNvSpPr>
          <p:nvPr/>
        </p:nvSpPr>
        <p:spPr bwMode="auto">
          <a:xfrm>
            <a:off x="1219200" y="2895600"/>
            <a:ext cx="914400" cy="914400"/>
          </a:xfrm>
          <a:prstGeom prst="ellipse">
            <a:avLst/>
          </a:prstGeom>
          <a:noFill/>
          <a:ln w="38100">
            <a:solidFill>
              <a:srgbClr val="FF00FF"/>
            </a:solidFill>
            <a:round/>
            <a:headEnd/>
            <a:tailEnd/>
          </a:ln>
          <a:effectLst/>
        </p:spPr>
        <p:txBody>
          <a:bodyPr lIns="0" tIns="0" rIns="0" bIns="0" anchor="ctr"/>
          <a:lstStyle/>
          <a:p>
            <a:pPr>
              <a:defRPr/>
            </a:pPr>
            <a:r>
              <a:rPr lang="en-US" sz="1800">
                <a:solidFill>
                  <a:srgbClr val="FFFF00"/>
                </a:solidFill>
                <a:effectLst>
                  <a:outerShdw blurRad="38100" dist="38100" dir="2700000" algn="tl">
                    <a:srgbClr val="000000"/>
                  </a:outerShdw>
                </a:effectLst>
              </a:rPr>
              <a:t>+3</a:t>
            </a:r>
          </a:p>
        </p:txBody>
      </p:sp>
      <p:sp>
        <p:nvSpPr>
          <p:cNvPr id="15383" name="Oval 23"/>
          <p:cNvSpPr>
            <a:spLocks noChangeArrowheads="1"/>
          </p:cNvSpPr>
          <p:nvPr/>
        </p:nvSpPr>
        <p:spPr bwMode="auto">
          <a:xfrm>
            <a:off x="304800" y="19812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p>
        </p:txBody>
      </p:sp>
      <p:sp>
        <p:nvSpPr>
          <p:cNvPr id="15384" name="Oval 24"/>
          <p:cNvSpPr>
            <a:spLocks noChangeArrowheads="1"/>
          </p:cNvSpPr>
          <p:nvPr/>
        </p:nvSpPr>
        <p:spPr bwMode="auto">
          <a:xfrm>
            <a:off x="2133600" y="38100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5385" name="Oval 25"/>
          <p:cNvSpPr>
            <a:spLocks noChangeArrowheads="1"/>
          </p:cNvSpPr>
          <p:nvPr/>
        </p:nvSpPr>
        <p:spPr bwMode="auto">
          <a:xfrm>
            <a:off x="1219200" y="38100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5386" name="Oval 26"/>
          <p:cNvSpPr>
            <a:spLocks noChangeArrowheads="1"/>
          </p:cNvSpPr>
          <p:nvPr/>
        </p:nvSpPr>
        <p:spPr bwMode="auto">
          <a:xfrm>
            <a:off x="304800" y="38100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p>
        </p:txBody>
      </p:sp>
      <p:sp>
        <p:nvSpPr>
          <p:cNvPr id="15387" name="Oval 27"/>
          <p:cNvSpPr>
            <a:spLocks noChangeArrowheads="1"/>
          </p:cNvSpPr>
          <p:nvPr/>
        </p:nvSpPr>
        <p:spPr bwMode="auto">
          <a:xfrm>
            <a:off x="2133600" y="28956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5388" name="Oval 28"/>
          <p:cNvSpPr>
            <a:spLocks noChangeArrowheads="1"/>
          </p:cNvSpPr>
          <p:nvPr/>
        </p:nvSpPr>
        <p:spPr bwMode="auto">
          <a:xfrm>
            <a:off x="304800" y="2895600"/>
            <a:ext cx="914400" cy="914400"/>
          </a:xfrm>
          <a:prstGeom prst="ellipse">
            <a:avLst/>
          </a:prstGeom>
          <a:noFill/>
          <a:ln w="38100">
            <a:solidFill>
              <a:srgbClr val="00FF00"/>
            </a:solidFill>
            <a:round/>
            <a:headEnd/>
            <a:tailEnd/>
          </a:ln>
          <a:effectLst/>
        </p:spPr>
        <p:txBody>
          <a:bodyPr lIns="0" tIns="0" rIns="0" bIns="0" anchor="ctr"/>
          <a:lstStyle/>
          <a:p>
            <a:pPr>
              <a:defRPr/>
            </a:pPr>
            <a:r>
              <a:rPr lang="en-US" sz="1800">
                <a:solidFill>
                  <a:srgbClr val="66CCFF"/>
                </a:solidFill>
                <a:effectLst>
                  <a:outerShdw blurRad="38100" dist="38100" dir="2700000" algn="tl">
                    <a:srgbClr val="000000"/>
                  </a:outerShdw>
                </a:effectLst>
              </a:rPr>
              <a:t>+4</a:t>
            </a:r>
            <a:endParaRPr lang="en-US" sz="1000">
              <a:solidFill>
                <a:schemeClr val="tx1"/>
              </a:solidFill>
              <a:effectLst>
                <a:outerShdw blurRad="38100" dist="38100" dir="2700000" algn="tl">
                  <a:srgbClr val="FFFFFF"/>
                </a:outerShdw>
              </a:effectLst>
            </a:endParaRPr>
          </a:p>
        </p:txBody>
      </p:sp>
      <p:sp>
        <p:nvSpPr>
          <p:cNvPr id="15389" name="Oval 29"/>
          <p:cNvSpPr>
            <a:spLocks noChangeArrowheads="1"/>
          </p:cNvSpPr>
          <p:nvPr/>
        </p:nvSpPr>
        <p:spPr bwMode="auto">
          <a:xfrm>
            <a:off x="1143000" y="3200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390" name="Oval 30"/>
          <p:cNvSpPr>
            <a:spLocks noChangeArrowheads="1"/>
          </p:cNvSpPr>
          <p:nvPr/>
        </p:nvSpPr>
        <p:spPr bwMode="auto">
          <a:xfrm>
            <a:off x="1143000" y="3352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391" name="Oval 31"/>
          <p:cNvSpPr>
            <a:spLocks noChangeArrowheads="1"/>
          </p:cNvSpPr>
          <p:nvPr/>
        </p:nvSpPr>
        <p:spPr bwMode="auto">
          <a:xfrm>
            <a:off x="1143000" y="2286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392" name="Oval 32"/>
          <p:cNvSpPr>
            <a:spLocks noChangeArrowheads="1"/>
          </p:cNvSpPr>
          <p:nvPr/>
        </p:nvSpPr>
        <p:spPr bwMode="auto">
          <a:xfrm>
            <a:off x="1143000" y="2438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393" name="Oval 33"/>
          <p:cNvSpPr>
            <a:spLocks noChangeArrowheads="1"/>
          </p:cNvSpPr>
          <p:nvPr/>
        </p:nvSpPr>
        <p:spPr bwMode="auto">
          <a:xfrm>
            <a:off x="1143000" y="4114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394" name="Oval 34"/>
          <p:cNvSpPr>
            <a:spLocks noChangeArrowheads="1"/>
          </p:cNvSpPr>
          <p:nvPr/>
        </p:nvSpPr>
        <p:spPr bwMode="auto">
          <a:xfrm>
            <a:off x="1143000" y="4267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395" name="Oval 35"/>
          <p:cNvSpPr>
            <a:spLocks noChangeArrowheads="1"/>
          </p:cNvSpPr>
          <p:nvPr/>
        </p:nvSpPr>
        <p:spPr bwMode="auto">
          <a:xfrm>
            <a:off x="2057400" y="4114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396" name="Oval 36"/>
          <p:cNvSpPr>
            <a:spLocks noChangeArrowheads="1"/>
          </p:cNvSpPr>
          <p:nvPr/>
        </p:nvSpPr>
        <p:spPr bwMode="auto">
          <a:xfrm>
            <a:off x="2057400" y="4267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397" name="Oval 37"/>
          <p:cNvSpPr>
            <a:spLocks noChangeArrowheads="1"/>
          </p:cNvSpPr>
          <p:nvPr/>
        </p:nvSpPr>
        <p:spPr bwMode="auto">
          <a:xfrm>
            <a:off x="2057400" y="3200400"/>
            <a:ext cx="152400" cy="152400"/>
          </a:xfrm>
          <a:prstGeom prst="ellipse">
            <a:avLst/>
          </a:prstGeom>
          <a:noFill/>
          <a:ln w="25400" cap="rnd">
            <a:solidFill>
              <a:srgbClr val="FFFF00"/>
            </a:solidFill>
            <a:prstDash val="sysDot"/>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398" name="Oval 38"/>
          <p:cNvSpPr>
            <a:spLocks noChangeArrowheads="1"/>
          </p:cNvSpPr>
          <p:nvPr/>
        </p:nvSpPr>
        <p:spPr bwMode="auto">
          <a:xfrm>
            <a:off x="2057400" y="3352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399" name="Oval 39"/>
          <p:cNvSpPr>
            <a:spLocks noChangeArrowheads="1"/>
          </p:cNvSpPr>
          <p:nvPr/>
        </p:nvSpPr>
        <p:spPr bwMode="auto">
          <a:xfrm>
            <a:off x="2057400" y="2286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00" name="Oval 40"/>
          <p:cNvSpPr>
            <a:spLocks noChangeArrowheads="1"/>
          </p:cNvSpPr>
          <p:nvPr/>
        </p:nvSpPr>
        <p:spPr bwMode="auto">
          <a:xfrm>
            <a:off x="2057400" y="2438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01" name="Oval 41"/>
          <p:cNvSpPr>
            <a:spLocks noChangeArrowheads="1"/>
          </p:cNvSpPr>
          <p:nvPr/>
        </p:nvSpPr>
        <p:spPr bwMode="auto">
          <a:xfrm>
            <a:off x="1524000" y="2819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02" name="Oval 42"/>
          <p:cNvSpPr>
            <a:spLocks noChangeArrowheads="1"/>
          </p:cNvSpPr>
          <p:nvPr/>
        </p:nvSpPr>
        <p:spPr bwMode="auto">
          <a:xfrm>
            <a:off x="1676400" y="2819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03" name="Oval 43"/>
          <p:cNvSpPr>
            <a:spLocks noChangeArrowheads="1"/>
          </p:cNvSpPr>
          <p:nvPr/>
        </p:nvSpPr>
        <p:spPr bwMode="auto">
          <a:xfrm>
            <a:off x="2438400" y="2819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04" name="Oval 44"/>
          <p:cNvSpPr>
            <a:spLocks noChangeArrowheads="1"/>
          </p:cNvSpPr>
          <p:nvPr/>
        </p:nvSpPr>
        <p:spPr bwMode="auto">
          <a:xfrm>
            <a:off x="2590800" y="2819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05" name="Oval 45"/>
          <p:cNvSpPr>
            <a:spLocks noChangeArrowheads="1"/>
          </p:cNvSpPr>
          <p:nvPr/>
        </p:nvSpPr>
        <p:spPr bwMode="auto">
          <a:xfrm>
            <a:off x="609600" y="2819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06" name="Oval 46"/>
          <p:cNvSpPr>
            <a:spLocks noChangeArrowheads="1"/>
          </p:cNvSpPr>
          <p:nvPr/>
        </p:nvSpPr>
        <p:spPr bwMode="auto">
          <a:xfrm>
            <a:off x="762000" y="2819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07" name="Oval 47"/>
          <p:cNvSpPr>
            <a:spLocks noChangeArrowheads="1"/>
          </p:cNvSpPr>
          <p:nvPr/>
        </p:nvSpPr>
        <p:spPr bwMode="auto">
          <a:xfrm>
            <a:off x="609600" y="3733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08" name="Oval 48"/>
          <p:cNvSpPr>
            <a:spLocks noChangeArrowheads="1"/>
          </p:cNvSpPr>
          <p:nvPr/>
        </p:nvSpPr>
        <p:spPr bwMode="auto">
          <a:xfrm>
            <a:off x="762000" y="3733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09" name="Oval 49"/>
          <p:cNvSpPr>
            <a:spLocks noChangeArrowheads="1"/>
          </p:cNvSpPr>
          <p:nvPr/>
        </p:nvSpPr>
        <p:spPr bwMode="auto">
          <a:xfrm>
            <a:off x="1524000" y="3733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10" name="Oval 50"/>
          <p:cNvSpPr>
            <a:spLocks noChangeArrowheads="1"/>
          </p:cNvSpPr>
          <p:nvPr/>
        </p:nvSpPr>
        <p:spPr bwMode="auto">
          <a:xfrm>
            <a:off x="1676400" y="3733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11" name="Oval 51"/>
          <p:cNvSpPr>
            <a:spLocks noChangeArrowheads="1"/>
          </p:cNvSpPr>
          <p:nvPr/>
        </p:nvSpPr>
        <p:spPr bwMode="auto">
          <a:xfrm>
            <a:off x="2438400" y="3733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12" name="Oval 52"/>
          <p:cNvSpPr>
            <a:spLocks noChangeArrowheads="1"/>
          </p:cNvSpPr>
          <p:nvPr/>
        </p:nvSpPr>
        <p:spPr bwMode="auto">
          <a:xfrm>
            <a:off x="2590800" y="3733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13" name="Oval 53"/>
          <p:cNvSpPr>
            <a:spLocks noChangeArrowheads="1"/>
          </p:cNvSpPr>
          <p:nvPr/>
        </p:nvSpPr>
        <p:spPr bwMode="auto">
          <a:xfrm>
            <a:off x="2438400" y="1905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14" name="Oval 54"/>
          <p:cNvSpPr>
            <a:spLocks noChangeArrowheads="1"/>
          </p:cNvSpPr>
          <p:nvPr/>
        </p:nvSpPr>
        <p:spPr bwMode="auto">
          <a:xfrm>
            <a:off x="2590800" y="1905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15" name="Oval 55"/>
          <p:cNvSpPr>
            <a:spLocks noChangeArrowheads="1"/>
          </p:cNvSpPr>
          <p:nvPr/>
        </p:nvSpPr>
        <p:spPr bwMode="auto">
          <a:xfrm>
            <a:off x="1524000" y="1905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16" name="Oval 56"/>
          <p:cNvSpPr>
            <a:spLocks noChangeArrowheads="1"/>
          </p:cNvSpPr>
          <p:nvPr/>
        </p:nvSpPr>
        <p:spPr bwMode="auto">
          <a:xfrm>
            <a:off x="1676400" y="1905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17" name="Oval 57"/>
          <p:cNvSpPr>
            <a:spLocks noChangeArrowheads="1"/>
          </p:cNvSpPr>
          <p:nvPr/>
        </p:nvSpPr>
        <p:spPr bwMode="auto">
          <a:xfrm>
            <a:off x="609600" y="1905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18" name="Oval 58"/>
          <p:cNvSpPr>
            <a:spLocks noChangeArrowheads="1"/>
          </p:cNvSpPr>
          <p:nvPr/>
        </p:nvSpPr>
        <p:spPr bwMode="auto">
          <a:xfrm>
            <a:off x="762000" y="1905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19" name="Oval 59"/>
          <p:cNvSpPr>
            <a:spLocks noChangeArrowheads="1"/>
          </p:cNvSpPr>
          <p:nvPr/>
        </p:nvSpPr>
        <p:spPr bwMode="auto">
          <a:xfrm>
            <a:off x="228600" y="3200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20" name="Oval 60"/>
          <p:cNvSpPr>
            <a:spLocks noChangeArrowheads="1"/>
          </p:cNvSpPr>
          <p:nvPr/>
        </p:nvSpPr>
        <p:spPr bwMode="auto">
          <a:xfrm>
            <a:off x="228600" y="3352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21" name="Oval 61"/>
          <p:cNvSpPr>
            <a:spLocks noChangeArrowheads="1"/>
          </p:cNvSpPr>
          <p:nvPr/>
        </p:nvSpPr>
        <p:spPr bwMode="auto">
          <a:xfrm>
            <a:off x="228600" y="2286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22" name="Oval 62"/>
          <p:cNvSpPr>
            <a:spLocks noChangeArrowheads="1"/>
          </p:cNvSpPr>
          <p:nvPr/>
        </p:nvSpPr>
        <p:spPr bwMode="auto">
          <a:xfrm>
            <a:off x="228600" y="2438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23" name="Oval 63"/>
          <p:cNvSpPr>
            <a:spLocks noChangeArrowheads="1"/>
          </p:cNvSpPr>
          <p:nvPr/>
        </p:nvSpPr>
        <p:spPr bwMode="auto">
          <a:xfrm>
            <a:off x="2971800" y="3200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24" name="Oval 64"/>
          <p:cNvSpPr>
            <a:spLocks noChangeArrowheads="1"/>
          </p:cNvSpPr>
          <p:nvPr/>
        </p:nvSpPr>
        <p:spPr bwMode="auto">
          <a:xfrm>
            <a:off x="2971800" y="3352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25" name="Oval 65"/>
          <p:cNvSpPr>
            <a:spLocks noChangeArrowheads="1"/>
          </p:cNvSpPr>
          <p:nvPr/>
        </p:nvSpPr>
        <p:spPr bwMode="auto">
          <a:xfrm>
            <a:off x="2971800" y="22860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26" name="Oval 66"/>
          <p:cNvSpPr>
            <a:spLocks noChangeArrowheads="1"/>
          </p:cNvSpPr>
          <p:nvPr/>
        </p:nvSpPr>
        <p:spPr bwMode="auto">
          <a:xfrm>
            <a:off x="2971800" y="24384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27" name="Oval 67"/>
          <p:cNvSpPr>
            <a:spLocks noChangeArrowheads="1"/>
          </p:cNvSpPr>
          <p:nvPr/>
        </p:nvSpPr>
        <p:spPr bwMode="auto">
          <a:xfrm>
            <a:off x="2438400" y="4648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28" name="Oval 68"/>
          <p:cNvSpPr>
            <a:spLocks noChangeArrowheads="1"/>
          </p:cNvSpPr>
          <p:nvPr/>
        </p:nvSpPr>
        <p:spPr bwMode="auto">
          <a:xfrm>
            <a:off x="2590800" y="4648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29" name="Oval 69"/>
          <p:cNvSpPr>
            <a:spLocks noChangeArrowheads="1"/>
          </p:cNvSpPr>
          <p:nvPr/>
        </p:nvSpPr>
        <p:spPr bwMode="auto">
          <a:xfrm>
            <a:off x="1524000" y="4648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30" name="Oval 70"/>
          <p:cNvSpPr>
            <a:spLocks noChangeArrowheads="1"/>
          </p:cNvSpPr>
          <p:nvPr/>
        </p:nvSpPr>
        <p:spPr bwMode="auto">
          <a:xfrm>
            <a:off x="1676400" y="4648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31" name="Oval 71"/>
          <p:cNvSpPr>
            <a:spLocks noChangeArrowheads="1"/>
          </p:cNvSpPr>
          <p:nvPr/>
        </p:nvSpPr>
        <p:spPr bwMode="auto">
          <a:xfrm>
            <a:off x="609600" y="4648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32" name="Oval 72"/>
          <p:cNvSpPr>
            <a:spLocks noChangeArrowheads="1"/>
          </p:cNvSpPr>
          <p:nvPr/>
        </p:nvSpPr>
        <p:spPr bwMode="auto">
          <a:xfrm>
            <a:off x="762000" y="4648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33" name="Oval 73"/>
          <p:cNvSpPr>
            <a:spLocks noChangeArrowheads="1"/>
          </p:cNvSpPr>
          <p:nvPr/>
        </p:nvSpPr>
        <p:spPr bwMode="auto">
          <a:xfrm>
            <a:off x="228600" y="4114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34" name="Oval 74"/>
          <p:cNvSpPr>
            <a:spLocks noChangeArrowheads="1"/>
          </p:cNvSpPr>
          <p:nvPr/>
        </p:nvSpPr>
        <p:spPr bwMode="auto">
          <a:xfrm>
            <a:off x="228600" y="4267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35" name="Oval 75"/>
          <p:cNvSpPr>
            <a:spLocks noChangeArrowheads="1"/>
          </p:cNvSpPr>
          <p:nvPr/>
        </p:nvSpPr>
        <p:spPr bwMode="auto">
          <a:xfrm>
            <a:off x="2971800" y="41148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5436" name="Oval 76"/>
          <p:cNvSpPr>
            <a:spLocks noChangeArrowheads="1"/>
          </p:cNvSpPr>
          <p:nvPr/>
        </p:nvSpPr>
        <p:spPr bwMode="auto">
          <a:xfrm>
            <a:off x="2971800" y="4267200"/>
            <a:ext cx="152400" cy="152400"/>
          </a:xfrm>
          <a:prstGeom prst="ellipse">
            <a:avLst/>
          </a:prstGeom>
          <a:solidFill>
            <a:srgbClr val="99CCFF"/>
          </a:solidFill>
          <a:ln w="38100">
            <a:noFill/>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77" name="Date Placeholder 76"/>
          <p:cNvSpPr>
            <a:spLocks noGrp="1"/>
          </p:cNvSpPr>
          <p:nvPr>
            <p:ph type="dt" sz="half" idx="10"/>
          </p:nvPr>
        </p:nvSpPr>
        <p:spPr/>
        <p:txBody>
          <a:bodyPr/>
          <a:lstStyle/>
          <a:p>
            <a:pPr>
              <a:defRPr/>
            </a:pPr>
            <a:fld id="{2918C585-9EBF-49B9-88BD-1068C3ACAAB8}" type="datetime1">
              <a:rPr lang="en-US" smtClean="0"/>
              <a:pPr>
                <a:defRPr/>
              </a:pPr>
              <a:t>3/10/2024</a:t>
            </a:fld>
            <a:endParaRPr lang="en-US"/>
          </a:p>
        </p:txBody>
      </p:sp>
      <p:sp>
        <p:nvSpPr>
          <p:cNvPr id="78" name="Slide Number Placeholder 77"/>
          <p:cNvSpPr>
            <a:spLocks noGrp="1"/>
          </p:cNvSpPr>
          <p:nvPr>
            <p:ph type="sldNum" sz="quarter" idx="12"/>
          </p:nvPr>
        </p:nvSpPr>
        <p:spPr/>
        <p:txBody>
          <a:bodyPr/>
          <a:lstStyle/>
          <a:p>
            <a:pPr>
              <a:defRPr/>
            </a:pPr>
            <a:fld id="{313A3DEE-37DC-4602-9687-B4D56009411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68" name="Text Box 60"/>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pPr>
              <a:defRPr/>
            </a:pPr>
            <a:r>
              <a:rPr lang="en-US" sz="3200" u="sng">
                <a:solidFill>
                  <a:schemeClr val="bg1"/>
                </a:solidFill>
                <a:effectLst>
                  <a:outerShdw blurRad="38100" dist="38100" dir="2700000" algn="tl">
                    <a:srgbClr val="000000"/>
                  </a:outerShdw>
                </a:effectLst>
              </a:rPr>
              <a:t>The PN Junction</a:t>
            </a:r>
          </a:p>
        </p:txBody>
      </p:sp>
      <p:sp>
        <p:nvSpPr>
          <p:cNvPr id="17469" name="Text Box 61"/>
          <p:cNvSpPr txBox="1">
            <a:spLocks noChangeArrowheads="1"/>
          </p:cNvSpPr>
          <p:nvPr/>
        </p:nvSpPr>
        <p:spPr bwMode="auto">
          <a:xfrm>
            <a:off x="5562600" y="609600"/>
            <a:ext cx="3200400" cy="396875"/>
          </a:xfrm>
          <a:prstGeom prst="rect">
            <a:avLst/>
          </a:prstGeom>
          <a:noFill/>
          <a:ln w="38100">
            <a:noFill/>
            <a:miter lim="800000"/>
            <a:headEnd/>
            <a:tailEnd/>
          </a:ln>
          <a:effectLst/>
        </p:spPr>
        <p:txBody>
          <a:bodyPr>
            <a:spAutoFit/>
          </a:bodyPr>
          <a:lstStyle/>
          <a:p>
            <a:pPr>
              <a:defRPr/>
            </a:pPr>
            <a:r>
              <a:rPr lang="en-US">
                <a:solidFill>
                  <a:srgbClr val="FFFF00"/>
                </a:solidFill>
                <a:effectLst>
                  <a:outerShdw blurRad="38100" dist="38100" dir="2700000" algn="tl">
                    <a:srgbClr val="000000"/>
                  </a:outerShdw>
                </a:effectLst>
              </a:rPr>
              <a:t>Steady State</a:t>
            </a:r>
          </a:p>
        </p:txBody>
      </p:sp>
      <p:grpSp>
        <p:nvGrpSpPr>
          <p:cNvPr id="8198" name="Group 69"/>
          <p:cNvGrpSpPr>
            <a:grpSpLocks/>
          </p:cNvGrpSpPr>
          <p:nvPr/>
        </p:nvGrpSpPr>
        <p:grpSpPr bwMode="auto">
          <a:xfrm>
            <a:off x="381000" y="838200"/>
            <a:ext cx="4876800" cy="2560638"/>
            <a:chOff x="240" y="624"/>
            <a:chExt cx="3072" cy="1613"/>
          </a:xfrm>
        </p:grpSpPr>
        <p:sp>
          <p:nvSpPr>
            <p:cNvPr id="17411" name="Rectangle 3"/>
            <p:cNvSpPr>
              <a:spLocks noChangeArrowheads="1"/>
            </p:cNvSpPr>
            <p:nvPr/>
          </p:nvSpPr>
          <p:spPr bwMode="auto">
            <a:xfrm>
              <a:off x="240" y="940"/>
              <a:ext cx="683" cy="535"/>
            </a:xfrm>
            <a:prstGeom prst="rect">
              <a:avLst/>
            </a:prstGeom>
            <a:solidFill>
              <a:srgbClr val="99CCFF"/>
            </a:solidFill>
            <a:ln w="38100">
              <a:solidFill>
                <a:srgbClr val="CCFFFF"/>
              </a:solidFill>
              <a:miter lim="800000"/>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7412" name="Rectangle 4"/>
            <p:cNvSpPr>
              <a:spLocks noChangeArrowheads="1"/>
            </p:cNvSpPr>
            <p:nvPr/>
          </p:nvSpPr>
          <p:spPr bwMode="auto">
            <a:xfrm>
              <a:off x="923" y="940"/>
              <a:ext cx="825" cy="535"/>
            </a:xfrm>
            <a:prstGeom prst="rect">
              <a:avLst/>
            </a:prstGeom>
            <a:solidFill>
              <a:srgbClr val="FFFFFF"/>
            </a:solidFill>
            <a:ln w="38100">
              <a:solidFill>
                <a:srgbClr val="CCFFFF"/>
              </a:solidFill>
              <a:miter lim="800000"/>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7413" name="Rectangle 5"/>
            <p:cNvSpPr>
              <a:spLocks noChangeArrowheads="1"/>
            </p:cNvSpPr>
            <p:nvPr/>
          </p:nvSpPr>
          <p:spPr bwMode="auto">
            <a:xfrm>
              <a:off x="1748" y="940"/>
              <a:ext cx="796" cy="535"/>
            </a:xfrm>
            <a:prstGeom prst="rect">
              <a:avLst/>
            </a:prstGeom>
            <a:solidFill>
              <a:srgbClr val="FFFFFF"/>
            </a:solidFill>
            <a:ln w="38100">
              <a:solidFill>
                <a:srgbClr val="CCFFFF"/>
              </a:solidFill>
              <a:miter lim="800000"/>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7414" name="Rectangle 6"/>
            <p:cNvSpPr>
              <a:spLocks noChangeArrowheads="1"/>
            </p:cNvSpPr>
            <p:nvPr/>
          </p:nvSpPr>
          <p:spPr bwMode="auto">
            <a:xfrm>
              <a:off x="2544" y="940"/>
              <a:ext cx="768" cy="535"/>
            </a:xfrm>
            <a:prstGeom prst="rect">
              <a:avLst/>
            </a:prstGeom>
            <a:solidFill>
              <a:srgbClr val="99CCFF"/>
            </a:solidFill>
            <a:ln w="38100">
              <a:solidFill>
                <a:srgbClr val="CCFFFF"/>
              </a:solidFill>
              <a:miter lim="800000"/>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7415" name="Line 7"/>
            <p:cNvSpPr>
              <a:spLocks noChangeShapeType="1"/>
            </p:cNvSpPr>
            <p:nvPr/>
          </p:nvSpPr>
          <p:spPr bwMode="auto">
            <a:xfrm>
              <a:off x="923" y="940"/>
              <a:ext cx="0" cy="535"/>
            </a:xfrm>
            <a:prstGeom prst="line">
              <a:avLst/>
            </a:prstGeom>
            <a:noFill/>
            <a:ln w="38100">
              <a:solidFill>
                <a:schemeClr val="tx1"/>
              </a:solidFill>
              <a:prstDash val="dash"/>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7416" name="Line 8"/>
            <p:cNvSpPr>
              <a:spLocks noChangeShapeType="1"/>
            </p:cNvSpPr>
            <p:nvPr/>
          </p:nvSpPr>
          <p:spPr bwMode="auto">
            <a:xfrm>
              <a:off x="2544" y="940"/>
              <a:ext cx="0" cy="535"/>
            </a:xfrm>
            <a:prstGeom prst="line">
              <a:avLst/>
            </a:prstGeom>
            <a:noFill/>
            <a:ln w="38100">
              <a:solidFill>
                <a:schemeClr val="tx1"/>
              </a:solidFill>
              <a:prstDash val="dash"/>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7417" name="Text Box 9"/>
            <p:cNvSpPr txBox="1">
              <a:spLocks noChangeArrowheads="1"/>
            </p:cNvSpPr>
            <p:nvPr/>
          </p:nvSpPr>
          <p:spPr bwMode="auto">
            <a:xfrm>
              <a:off x="411" y="1086"/>
              <a:ext cx="313" cy="173"/>
            </a:xfrm>
            <a:prstGeom prst="rect">
              <a:avLst/>
            </a:prstGeom>
            <a:noFill/>
            <a:ln w="38100">
              <a:noFill/>
              <a:miter lim="800000"/>
              <a:headEnd/>
              <a:tailEnd/>
            </a:ln>
            <a:effectLst/>
          </p:spPr>
          <p:txBody>
            <a:bodyPr>
              <a:spAutoFit/>
            </a:bodyPr>
            <a:lstStyle/>
            <a:p>
              <a:pPr>
                <a:defRPr/>
              </a:pPr>
              <a:r>
                <a:rPr lang="en-US" sz="1200">
                  <a:solidFill>
                    <a:schemeClr val="tx1"/>
                  </a:solidFill>
                  <a:effectLst>
                    <a:outerShdw blurRad="38100" dist="38100" dir="2700000" algn="tl">
                      <a:srgbClr val="FFFFFF"/>
                    </a:outerShdw>
                  </a:effectLst>
                </a:rPr>
                <a:t>P</a:t>
              </a:r>
            </a:p>
          </p:txBody>
        </p:sp>
        <p:sp>
          <p:nvSpPr>
            <p:cNvPr id="17418" name="Text Box 10"/>
            <p:cNvSpPr txBox="1">
              <a:spLocks noChangeArrowheads="1"/>
            </p:cNvSpPr>
            <p:nvPr/>
          </p:nvSpPr>
          <p:spPr bwMode="auto">
            <a:xfrm>
              <a:off x="2800" y="1110"/>
              <a:ext cx="313" cy="173"/>
            </a:xfrm>
            <a:prstGeom prst="rect">
              <a:avLst/>
            </a:prstGeom>
            <a:noFill/>
            <a:ln w="38100">
              <a:noFill/>
              <a:miter lim="800000"/>
              <a:headEnd/>
              <a:tailEnd/>
            </a:ln>
            <a:effectLst/>
          </p:spPr>
          <p:txBody>
            <a:bodyPr>
              <a:spAutoFit/>
            </a:bodyPr>
            <a:lstStyle/>
            <a:p>
              <a:pPr>
                <a:defRPr/>
              </a:pPr>
              <a:r>
                <a:rPr lang="en-US" sz="1200">
                  <a:solidFill>
                    <a:schemeClr val="tx1"/>
                  </a:solidFill>
                  <a:effectLst>
                    <a:outerShdw blurRad="38100" dist="38100" dir="2700000" algn="tl">
                      <a:srgbClr val="FFFFFF"/>
                    </a:outerShdw>
                  </a:effectLst>
                </a:rPr>
                <a:t>n</a:t>
              </a:r>
            </a:p>
          </p:txBody>
        </p:sp>
        <p:sp>
          <p:nvSpPr>
            <p:cNvPr id="17419" name="Text Box 11"/>
            <p:cNvSpPr txBox="1">
              <a:spLocks noChangeArrowheads="1"/>
            </p:cNvSpPr>
            <p:nvPr/>
          </p:nvSpPr>
          <p:spPr bwMode="auto">
            <a:xfrm>
              <a:off x="923" y="964"/>
              <a:ext cx="825" cy="154"/>
            </a:xfrm>
            <a:prstGeom prst="rect">
              <a:avLst/>
            </a:prstGeom>
            <a:noFill/>
            <a:ln w="38100">
              <a:noFill/>
              <a:miter lim="800000"/>
              <a:headEnd/>
              <a:tailEnd/>
            </a:ln>
            <a:effectLst/>
          </p:spPr>
          <p:txBody>
            <a:bodyPr>
              <a:spAutoFit/>
            </a:bodyPr>
            <a:lstStyle/>
            <a:p>
              <a:pPr>
                <a:defRPr/>
              </a:pPr>
              <a:r>
                <a:rPr lang="en-US" sz="1000">
                  <a:solidFill>
                    <a:schemeClr val="tx1"/>
                  </a:solidFill>
                  <a:effectLst>
                    <a:outerShdw blurRad="38100" dist="38100" dir="2700000" algn="tl">
                      <a:srgbClr val="FFFFFF"/>
                    </a:outerShdw>
                  </a:effectLst>
                </a:rPr>
                <a:t>     </a:t>
              </a:r>
            </a:p>
          </p:txBody>
        </p:sp>
        <p:sp>
          <p:nvSpPr>
            <p:cNvPr id="17420" name="Text Box 12"/>
            <p:cNvSpPr txBox="1">
              <a:spLocks noChangeArrowheads="1"/>
            </p:cNvSpPr>
            <p:nvPr/>
          </p:nvSpPr>
          <p:spPr bwMode="auto">
            <a:xfrm>
              <a:off x="951" y="916"/>
              <a:ext cx="768" cy="586"/>
            </a:xfrm>
            <a:prstGeom prst="rect">
              <a:avLst/>
            </a:prstGeom>
            <a:noFill/>
            <a:ln w="38100">
              <a:noFill/>
              <a:miter lim="800000"/>
              <a:headEnd/>
              <a:tailEnd/>
            </a:ln>
            <a:effectLst/>
          </p:spPr>
          <p:txBody>
            <a:bodyPr>
              <a:spAutoFit/>
            </a:bodyPr>
            <a:lstStyle/>
            <a:p>
              <a:pPr>
                <a:defRPr/>
              </a:pPr>
              <a:r>
                <a:rPr lang="en-US" sz="1000">
                  <a:solidFill>
                    <a:schemeClr val="tx1"/>
                  </a:solidFill>
                  <a:effectLst>
                    <a:outerShdw blurRad="38100" dist="38100" dir="2700000" algn="tl">
                      <a:srgbClr val="FFFFFF"/>
                    </a:outerShdw>
                  </a:effectLst>
                </a:rPr>
                <a:t>-     -     -     -     -     </a:t>
              </a:r>
            </a:p>
            <a:p>
              <a:pPr>
                <a:defRPr/>
              </a:pPr>
              <a:r>
                <a:rPr lang="en-US" sz="1000">
                  <a:solidFill>
                    <a:schemeClr val="tx1"/>
                  </a:solidFill>
                  <a:effectLst>
                    <a:outerShdw blurRad="38100" dist="38100" dir="2700000" algn="tl">
                      <a:srgbClr val="FFFFFF"/>
                    </a:outerShdw>
                  </a:effectLst>
                </a:rPr>
                <a:t>-     -     -     -     -     </a:t>
              </a:r>
            </a:p>
            <a:p>
              <a:pPr>
                <a:defRPr/>
              </a:pPr>
              <a:r>
                <a:rPr lang="en-US" sz="1000">
                  <a:solidFill>
                    <a:schemeClr val="tx1"/>
                  </a:solidFill>
                  <a:effectLst>
                    <a:outerShdw blurRad="38100" dist="38100" dir="2700000" algn="tl">
                      <a:srgbClr val="FFFFFF"/>
                    </a:outerShdw>
                  </a:effectLst>
                </a:rPr>
                <a:t>-     -     -     -     -     </a:t>
              </a:r>
            </a:p>
            <a:p>
              <a:pPr>
                <a:defRPr/>
              </a:pPr>
              <a:r>
                <a:rPr lang="en-US" sz="1000">
                  <a:solidFill>
                    <a:schemeClr val="tx1"/>
                  </a:solidFill>
                  <a:effectLst>
                    <a:outerShdw blurRad="38100" dist="38100" dir="2700000" algn="tl">
                      <a:srgbClr val="FFFFFF"/>
                    </a:outerShdw>
                  </a:effectLst>
                </a:rPr>
                <a:t>-     -     -     -     -     </a:t>
              </a:r>
            </a:p>
          </p:txBody>
        </p:sp>
        <p:sp>
          <p:nvSpPr>
            <p:cNvPr id="17421" name="Text Box 13"/>
            <p:cNvSpPr txBox="1">
              <a:spLocks noChangeArrowheads="1"/>
            </p:cNvSpPr>
            <p:nvPr/>
          </p:nvSpPr>
          <p:spPr bwMode="auto">
            <a:xfrm>
              <a:off x="1728" y="912"/>
              <a:ext cx="836" cy="586"/>
            </a:xfrm>
            <a:prstGeom prst="rect">
              <a:avLst/>
            </a:prstGeom>
            <a:noFill/>
            <a:ln w="38100">
              <a:noFill/>
              <a:miter lim="800000"/>
              <a:headEnd/>
              <a:tailEnd/>
            </a:ln>
            <a:effectLst/>
          </p:spPr>
          <p:txBody>
            <a:bodyPr>
              <a:spAutoFit/>
            </a:bodyPr>
            <a:lstStyle/>
            <a:p>
              <a:pPr>
                <a:defRPr/>
              </a:pPr>
              <a:r>
                <a:rPr lang="en-US" sz="1000">
                  <a:solidFill>
                    <a:schemeClr val="tx1"/>
                  </a:solidFill>
                  <a:effectLst>
                    <a:outerShdw blurRad="38100" dist="38100" dir="2700000" algn="tl">
                      <a:srgbClr val="FFFFFF"/>
                    </a:outerShdw>
                  </a:effectLst>
                </a:rPr>
                <a:t>+     +     +     +     +</a:t>
              </a:r>
            </a:p>
            <a:p>
              <a:pPr>
                <a:defRPr/>
              </a:pPr>
              <a:r>
                <a:rPr lang="en-US" sz="1000">
                  <a:solidFill>
                    <a:schemeClr val="tx1"/>
                  </a:solidFill>
                  <a:effectLst>
                    <a:outerShdw blurRad="38100" dist="38100" dir="2700000" algn="tl">
                      <a:srgbClr val="FFFFFF"/>
                    </a:outerShdw>
                  </a:effectLst>
                </a:rPr>
                <a:t>+     +     +     +     +</a:t>
              </a:r>
            </a:p>
            <a:p>
              <a:pPr>
                <a:defRPr/>
              </a:pPr>
              <a:r>
                <a:rPr lang="en-US" sz="1000">
                  <a:solidFill>
                    <a:schemeClr val="tx1"/>
                  </a:solidFill>
                  <a:effectLst>
                    <a:outerShdw blurRad="38100" dist="38100" dir="2700000" algn="tl">
                      <a:srgbClr val="FFFFFF"/>
                    </a:outerShdw>
                  </a:effectLst>
                </a:rPr>
                <a:t>+     +     +     +     + </a:t>
              </a:r>
            </a:p>
            <a:p>
              <a:pPr>
                <a:defRPr/>
              </a:pPr>
              <a:r>
                <a:rPr lang="en-US" sz="1000">
                  <a:solidFill>
                    <a:schemeClr val="tx1"/>
                  </a:solidFill>
                  <a:effectLst>
                    <a:outerShdw blurRad="38100" dist="38100" dir="2700000" algn="tl">
                      <a:srgbClr val="FFFFFF"/>
                    </a:outerShdw>
                  </a:effectLst>
                </a:rPr>
                <a:t>+     +     +     +     +</a:t>
              </a:r>
            </a:p>
          </p:txBody>
        </p:sp>
        <p:sp>
          <p:nvSpPr>
            <p:cNvPr id="17422" name="Freeform 14"/>
            <p:cNvSpPr>
              <a:spLocks/>
            </p:cNvSpPr>
            <p:nvPr/>
          </p:nvSpPr>
          <p:spPr bwMode="auto">
            <a:xfrm>
              <a:off x="923" y="867"/>
              <a:ext cx="825" cy="73"/>
            </a:xfrm>
            <a:custGeom>
              <a:avLst/>
              <a:gdLst/>
              <a:ahLst/>
              <a:cxnLst>
                <a:cxn ang="0">
                  <a:pos x="0" y="270"/>
                </a:cxn>
                <a:cxn ang="0">
                  <a:pos x="306" y="36"/>
                </a:cxn>
                <a:cxn ang="0">
                  <a:pos x="612" y="90"/>
                </a:cxn>
                <a:cxn ang="0">
                  <a:pos x="681" y="3"/>
                </a:cxn>
                <a:cxn ang="0">
                  <a:pos x="747" y="87"/>
                </a:cxn>
                <a:cxn ang="0">
                  <a:pos x="1107" y="30"/>
                </a:cxn>
                <a:cxn ang="0">
                  <a:pos x="1392" y="270"/>
                </a:cxn>
              </a:cxnLst>
              <a:rect l="0" t="0" r="r" b="b"/>
              <a:pathLst>
                <a:path w="1392" h="270">
                  <a:moveTo>
                    <a:pt x="0" y="270"/>
                  </a:moveTo>
                  <a:cubicBezTo>
                    <a:pt x="51" y="231"/>
                    <a:pt x="204" y="66"/>
                    <a:pt x="306" y="36"/>
                  </a:cubicBezTo>
                  <a:cubicBezTo>
                    <a:pt x="408" y="6"/>
                    <a:pt x="550" y="95"/>
                    <a:pt x="612" y="90"/>
                  </a:cubicBezTo>
                  <a:cubicBezTo>
                    <a:pt x="674" y="85"/>
                    <a:pt x="659" y="3"/>
                    <a:pt x="681" y="3"/>
                  </a:cubicBezTo>
                  <a:cubicBezTo>
                    <a:pt x="703" y="3"/>
                    <a:pt x="676" y="82"/>
                    <a:pt x="747" y="87"/>
                  </a:cubicBezTo>
                  <a:cubicBezTo>
                    <a:pt x="818" y="92"/>
                    <a:pt x="1000" y="0"/>
                    <a:pt x="1107" y="30"/>
                  </a:cubicBezTo>
                  <a:cubicBezTo>
                    <a:pt x="1214" y="60"/>
                    <a:pt x="1333" y="220"/>
                    <a:pt x="1392" y="270"/>
                  </a:cubicBezTo>
                </a:path>
              </a:pathLst>
            </a:custGeom>
            <a:noFill/>
            <a:ln w="25400" cap="flat" cmpd="sng">
              <a:solidFill>
                <a:srgbClr val="CCFFFF"/>
              </a:solidFill>
              <a:prstDash val="solid"/>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7423" name="Freeform 15"/>
            <p:cNvSpPr>
              <a:spLocks/>
            </p:cNvSpPr>
            <p:nvPr/>
          </p:nvSpPr>
          <p:spPr bwMode="auto">
            <a:xfrm>
              <a:off x="1748" y="867"/>
              <a:ext cx="824" cy="73"/>
            </a:xfrm>
            <a:custGeom>
              <a:avLst/>
              <a:gdLst/>
              <a:ahLst/>
              <a:cxnLst>
                <a:cxn ang="0">
                  <a:pos x="0" y="270"/>
                </a:cxn>
                <a:cxn ang="0">
                  <a:pos x="306" y="36"/>
                </a:cxn>
                <a:cxn ang="0">
                  <a:pos x="612" y="90"/>
                </a:cxn>
                <a:cxn ang="0">
                  <a:pos x="681" y="3"/>
                </a:cxn>
                <a:cxn ang="0">
                  <a:pos x="747" y="87"/>
                </a:cxn>
                <a:cxn ang="0">
                  <a:pos x="1107" y="30"/>
                </a:cxn>
                <a:cxn ang="0">
                  <a:pos x="1392" y="270"/>
                </a:cxn>
              </a:cxnLst>
              <a:rect l="0" t="0" r="r" b="b"/>
              <a:pathLst>
                <a:path w="1392" h="270">
                  <a:moveTo>
                    <a:pt x="0" y="270"/>
                  </a:moveTo>
                  <a:cubicBezTo>
                    <a:pt x="51" y="231"/>
                    <a:pt x="204" y="66"/>
                    <a:pt x="306" y="36"/>
                  </a:cubicBezTo>
                  <a:cubicBezTo>
                    <a:pt x="408" y="6"/>
                    <a:pt x="550" y="95"/>
                    <a:pt x="612" y="90"/>
                  </a:cubicBezTo>
                  <a:cubicBezTo>
                    <a:pt x="674" y="85"/>
                    <a:pt x="659" y="3"/>
                    <a:pt x="681" y="3"/>
                  </a:cubicBezTo>
                  <a:cubicBezTo>
                    <a:pt x="703" y="3"/>
                    <a:pt x="676" y="82"/>
                    <a:pt x="747" y="87"/>
                  </a:cubicBezTo>
                  <a:cubicBezTo>
                    <a:pt x="818" y="92"/>
                    <a:pt x="1000" y="0"/>
                    <a:pt x="1107" y="30"/>
                  </a:cubicBezTo>
                  <a:cubicBezTo>
                    <a:pt x="1214" y="60"/>
                    <a:pt x="1333" y="220"/>
                    <a:pt x="1392" y="270"/>
                  </a:cubicBezTo>
                </a:path>
              </a:pathLst>
            </a:custGeom>
            <a:noFill/>
            <a:ln w="25400" cap="flat" cmpd="sng">
              <a:solidFill>
                <a:srgbClr val="CCFFFF"/>
              </a:solidFill>
              <a:prstDash val="solid"/>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7424" name="Text Box 16"/>
            <p:cNvSpPr txBox="1">
              <a:spLocks noChangeArrowheads="1"/>
            </p:cNvSpPr>
            <p:nvPr/>
          </p:nvSpPr>
          <p:spPr bwMode="auto">
            <a:xfrm>
              <a:off x="1179" y="721"/>
              <a:ext cx="313" cy="154"/>
            </a:xfrm>
            <a:prstGeom prst="rect">
              <a:avLst/>
            </a:prstGeom>
            <a:noFill/>
            <a:ln w="38100">
              <a:noFill/>
              <a:miter lim="800000"/>
              <a:headEnd/>
              <a:tailEnd/>
            </a:ln>
            <a:effectLst/>
          </p:spPr>
          <p:txBody>
            <a:bodyPr>
              <a:spAutoFit/>
            </a:bodyPr>
            <a:lstStyle/>
            <a:p>
              <a:pPr>
                <a:defRPr/>
              </a:pPr>
              <a:r>
                <a:rPr lang="en-US" sz="1000">
                  <a:effectLst>
                    <a:outerShdw blurRad="38100" dist="38100" dir="2700000" algn="tl">
                      <a:srgbClr val="000000"/>
                    </a:outerShdw>
                  </a:effectLst>
                </a:rPr>
                <a:t>Na</a:t>
              </a:r>
            </a:p>
          </p:txBody>
        </p:sp>
        <p:sp>
          <p:nvSpPr>
            <p:cNvPr id="17425" name="Text Box 17"/>
            <p:cNvSpPr txBox="1">
              <a:spLocks noChangeArrowheads="1"/>
            </p:cNvSpPr>
            <p:nvPr/>
          </p:nvSpPr>
          <p:spPr bwMode="auto">
            <a:xfrm>
              <a:off x="2004" y="721"/>
              <a:ext cx="312" cy="154"/>
            </a:xfrm>
            <a:prstGeom prst="rect">
              <a:avLst/>
            </a:prstGeom>
            <a:noFill/>
            <a:ln w="38100">
              <a:noFill/>
              <a:miter lim="800000"/>
              <a:headEnd/>
              <a:tailEnd/>
            </a:ln>
            <a:effectLst/>
          </p:spPr>
          <p:txBody>
            <a:bodyPr>
              <a:spAutoFit/>
            </a:bodyPr>
            <a:lstStyle/>
            <a:p>
              <a:pPr>
                <a:defRPr/>
              </a:pPr>
              <a:r>
                <a:rPr lang="en-US" sz="1000">
                  <a:effectLst>
                    <a:outerShdw blurRad="38100" dist="38100" dir="2700000" algn="tl">
                      <a:srgbClr val="000000"/>
                    </a:outerShdw>
                  </a:effectLst>
                </a:rPr>
                <a:t>Nd</a:t>
              </a:r>
            </a:p>
          </p:txBody>
        </p:sp>
        <p:sp>
          <p:nvSpPr>
            <p:cNvPr id="17426" name="Line 18"/>
            <p:cNvSpPr>
              <a:spLocks noChangeShapeType="1"/>
            </p:cNvSpPr>
            <p:nvPr/>
          </p:nvSpPr>
          <p:spPr bwMode="auto">
            <a:xfrm rot="10800000" flipV="1">
              <a:off x="1748" y="794"/>
              <a:ext cx="0" cy="146"/>
            </a:xfrm>
            <a:prstGeom prst="line">
              <a:avLst/>
            </a:prstGeom>
            <a:noFill/>
            <a:ln w="25400">
              <a:solidFill>
                <a:srgbClr val="CCFFFF"/>
              </a:solidFill>
              <a:round/>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7427" name="Text Box 19"/>
            <p:cNvSpPr txBox="1">
              <a:spLocks noChangeArrowheads="1"/>
            </p:cNvSpPr>
            <p:nvPr/>
          </p:nvSpPr>
          <p:spPr bwMode="auto">
            <a:xfrm>
              <a:off x="1321" y="624"/>
              <a:ext cx="825" cy="250"/>
            </a:xfrm>
            <a:prstGeom prst="rect">
              <a:avLst/>
            </a:prstGeom>
            <a:noFill/>
            <a:ln w="25400">
              <a:noFill/>
              <a:miter lim="800000"/>
              <a:headEnd/>
              <a:tailEnd/>
            </a:ln>
            <a:effectLst/>
          </p:spPr>
          <p:txBody>
            <a:bodyPr>
              <a:spAutoFit/>
            </a:bodyPr>
            <a:lstStyle/>
            <a:p>
              <a:pPr>
                <a:defRPr/>
              </a:pPr>
              <a:r>
                <a:rPr lang="en-US" sz="1000">
                  <a:effectLst>
                    <a:outerShdw blurRad="38100" dist="38100" dir="2700000" algn="tl">
                      <a:srgbClr val="000000"/>
                    </a:outerShdw>
                  </a:effectLst>
                </a:rPr>
                <a:t>Metallurgical Junction</a:t>
              </a:r>
            </a:p>
          </p:txBody>
        </p:sp>
        <p:sp>
          <p:nvSpPr>
            <p:cNvPr id="17428" name="Line 20"/>
            <p:cNvSpPr>
              <a:spLocks noChangeShapeType="1"/>
            </p:cNvSpPr>
            <p:nvPr/>
          </p:nvSpPr>
          <p:spPr bwMode="auto">
            <a:xfrm>
              <a:off x="923" y="1475"/>
              <a:ext cx="0" cy="607"/>
            </a:xfrm>
            <a:prstGeom prst="line">
              <a:avLst/>
            </a:prstGeom>
            <a:noFill/>
            <a:ln w="25400">
              <a:solidFill>
                <a:srgbClr val="CCFFFF"/>
              </a:solidFill>
              <a:prstDash val="dash"/>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7429" name="Line 21"/>
            <p:cNvSpPr>
              <a:spLocks noChangeShapeType="1"/>
            </p:cNvSpPr>
            <p:nvPr/>
          </p:nvSpPr>
          <p:spPr bwMode="auto">
            <a:xfrm>
              <a:off x="2544" y="1475"/>
              <a:ext cx="0" cy="607"/>
            </a:xfrm>
            <a:prstGeom prst="line">
              <a:avLst/>
            </a:prstGeom>
            <a:noFill/>
            <a:ln w="25400">
              <a:solidFill>
                <a:srgbClr val="CCFFFF"/>
              </a:solidFill>
              <a:prstDash val="dash"/>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7430" name="Line 22"/>
            <p:cNvSpPr>
              <a:spLocks noChangeShapeType="1"/>
            </p:cNvSpPr>
            <p:nvPr/>
          </p:nvSpPr>
          <p:spPr bwMode="auto">
            <a:xfrm>
              <a:off x="1748" y="940"/>
              <a:ext cx="0" cy="535"/>
            </a:xfrm>
            <a:prstGeom prst="line">
              <a:avLst/>
            </a:prstGeom>
            <a:noFill/>
            <a:ln w="38100">
              <a:solidFill>
                <a:srgbClr val="00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7431" name="Text Box 23"/>
            <p:cNvSpPr txBox="1">
              <a:spLocks noChangeArrowheads="1"/>
            </p:cNvSpPr>
            <p:nvPr/>
          </p:nvSpPr>
          <p:spPr bwMode="auto">
            <a:xfrm>
              <a:off x="1378" y="1499"/>
              <a:ext cx="739" cy="230"/>
            </a:xfrm>
            <a:prstGeom prst="rect">
              <a:avLst/>
            </a:prstGeom>
            <a:noFill/>
            <a:ln w="25400">
              <a:noFill/>
              <a:miter lim="800000"/>
              <a:headEnd/>
              <a:tailEnd/>
            </a:ln>
            <a:effectLst/>
          </p:spPr>
          <p:txBody>
            <a:bodyPr>
              <a:spAutoFit/>
            </a:bodyPr>
            <a:lstStyle/>
            <a:p>
              <a:pPr>
                <a:lnSpc>
                  <a:spcPct val="90000"/>
                </a:lnSpc>
                <a:spcBef>
                  <a:spcPct val="0"/>
                </a:spcBef>
                <a:defRPr/>
              </a:pPr>
              <a:r>
                <a:rPr lang="en-US" sz="1000">
                  <a:effectLst>
                    <a:outerShdw blurRad="38100" dist="38100" dir="2700000" algn="tl">
                      <a:srgbClr val="000000"/>
                    </a:outerShdw>
                  </a:effectLst>
                </a:rPr>
                <a:t>Space Charge Region</a:t>
              </a:r>
            </a:p>
          </p:txBody>
        </p:sp>
        <p:sp>
          <p:nvSpPr>
            <p:cNvPr id="17432" name="Line 24"/>
            <p:cNvSpPr>
              <a:spLocks noChangeShapeType="1"/>
            </p:cNvSpPr>
            <p:nvPr/>
          </p:nvSpPr>
          <p:spPr bwMode="auto">
            <a:xfrm flipH="1">
              <a:off x="923" y="1547"/>
              <a:ext cx="512" cy="0"/>
            </a:xfrm>
            <a:prstGeom prst="line">
              <a:avLst/>
            </a:prstGeom>
            <a:noFill/>
            <a:ln w="25400">
              <a:solidFill>
                <a:srgbClr val="CCFFFF"/>
              </a:solidFill>
              <a:round/>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7433" name="Line 25"/>
            <p:cNvSpPr>
              <a:spLocks noChangeShapeType="1"/>
            </p:cNvSpPr>
            <p:nvPr/>
          </p:nvSpPr>
          <p:spPr bwMode="auto">
            <a:xfrm>
              <a:off x="2060" y="1547"/>
              <a:ext cx="484" cy="0"/>
            </a:xfrm>
            <a:prstGeom prst="line">
              <a:avLst/>
            </a:prstGeom>
            <a:noFill/>
            <a:ln w="25400">
              <a:solidFill>
                <a:srgbClr val="CCFFFF"/>
              </a:solidFill>
              <a:round/>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7434" name="Freeform 26"/>
            <p:cNvSpPr>
              <a:spLocks/>
            </p:cNvSpPr>
            <p:nvPr/>
          </p:nvSpPr>
          <p:spPr bwMode="auto">
            <a:xfrm>
              <a:off x="667" y="1450"/>
              <a:ext cx="313" cy="219"/>
            </a:xfrm>
            <a:custGeom>
              <a:avLst/>
              <a:gdLst/>
              <a:ahLst/>
              <a:cxnLst>
                <a:cxn ang="0">
                  <a:pos x="0" y="465"/>
                </a:cxn>
                <a:cxn ang="0">
                  <a:pos x="216" y="329"/>
                </a:cxn>
                <a:cxn ang="0">
                  <a:pos x="88" y="105"/>
                </a:cxn>
                <a:cxn ang="0">
                  <a:pos x="528" y="0"/>
                </a:cxn>
              </a:cxnLst>
              <a:rect l="0" t="0" r="r" b="b"/>
              <a:pathLst>
                <a:path w="528" h="465">
                  <a:moveTo>
                    <a:pt x="0" y="465"/>
                  </a:moveTo>
                  <a:cubicBezTo>
                    <a:pt x="36" y="442"/>
                    <a:pt x="201" y="389"/>
                    <a:pt x="216" y="329"/>
                  </a:cubicBezTo>
                  <a:cubicBezTo>
                    <a:pt x="243" y="270"/>
                    <a:pt x="21" y="150"/>
                    <a:pt x="88" y="105"/>
                  </a:cubicBezTo>
                  <a:cubicBezTo>
                    <a:pt x="155" y="60"/>
                    <a:pt x="436" y="22"/>
                    <a:pt x="528" y="0"/>
                  </a:cubicBezTo>
                </a:path>
              </a:pathLst>
            </a:custGeom>
            <a:noFill/>
            <a:ln w="38100" cap="flat" cmpd="sng">
              <a:solidFill>
                <a:srgbClr val="FF9900"/>
              </a:solidFill>
              <a:prstDash val="solid"/>
              <a:round/>
              <a:headEnd type="none" w="med" len="me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7435" name="Text Box 27"/>
            <p:cNvSpPr txBox="1">
              <a:spLocks noChangeArrowheads="1"/>
            </p:cNvSpPr>
            <p:nvPr/>
          </p:nvSpPr>
          <p:spPr bwMode="auto">
            <a:xfrm>
              <a:off x="240" y="1572"/>
              <a:ext cx="540" cy="250"/>
            </a:xfrm>
            <a:prstGeom prst="rect">
              <a:avLst/>
            </a:prstGeom>
            <a:noFill/>
            <a:ln w="25400">
              <a:noFill/>
              <a:miter lim="800000"/>
              <a:headEnd/>
              <a:tailEnd/>
            </a:ln>
            <a:effectLst/>
          </p:spPr>
          <p:txBody>
            <a:bodyPr>
              <a:spAutoFit/>
            </a:bodyPr>
            <a:lstStyle/>
            <a:p>
              <a:pPr>
                <a:defRPr/>
              </a:pPr>
              <a:r>
                <a:rPr lang="en-US" sz="1000">
                  <a:effectLst>
                    <a:outerShdw blurRad="38100" dist="38100" dir="2700000" algn="tl">
                      <a:srgbClr val="000000"/>
                    </a:outerShdw>
                  </a:effectLst>
                </a:rPr>
                <a:t>ionized acceptors</a:t>
              </a:r>
            </a:p>
          </p:txBody>
        </p:sp>
        <p:sp>
          <p:nvSpPr>
            <p:cNvPr id="17436" name="Freeform 28"/>
            <p:cNvSpPr>
              <a:spLocks/>
            </p:cNvSpPr>
            <p:nvPr/>
          </p:nvSpPr>
          <p:spPr bwMode="auto">
            <a:xfrm>
              <a:off x="2487" y="1450"/>
              <a:ext cx="346" cy="211"/>
            </a:xfrm>
            <a:custGeom>
              <a:avLst/>
              <a:gdLst/>
              <a:ahLst/>
              <a:cxnLst>
                <a:cxn ang="0">
                  <a:pos x="585" y="417"/>
                </a:cxn>
                <a:cxn ang="0">
                  <a:pos x="337" y="353"/>
                </a:cxn>
                <a:cxn ang="0">
                  <a:pos x="457" y="113"/>
                </a:cxn>
                <a:cxn ang="0">
                  <a:pos x="0" y="0"/>
                </a:cxn>
              </a:cxnLst>
              <a:rect l="0" t="0" r="r" b="b"/>
              <a:pathLst>
                <a:path w="585" h="417">
                  <a:moveTo>
                    <a:pt x="585" y="417"/>
                  </a:moveTo>
                  <a:cubicBezTo>
                    <a:pt x="545" y="406"/>
                    <a:pt x="358" y="403"/>
                    <a:pt x="337" y="353"/>
                  </a:cubicBezTo>
                  <a:cubicBezTo>
                    <a:pt x="316" y="303"/>
                    <a:pt x="513" y="172"/>
                    <a:pt x="457" y="113"/>
                  </a:cubicBezTo>
                  <a:cubicBezTo>
                    <a:pt x="401" y="54"/>
                    <a:pt x="95" y="24"/>
                    <a:pt x="0" y="0"/>
                  </a:cubicBezTo>
                </a:path>
              </a:pathLst>
            </a:custGeom>
            <a:noFill/>
            <a:ln w="38100" cap="flat" cmpd="sng">
              <a:solidFill>
                <a:srgbClr val="FF9900"/>
              </a:solidFill>
              <a:prstDash val="solid"/>
              <a:round/>
              <a:headEnd type="none" w="med" len="me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7437" name="Text Box 29"/>
            <p:cNvSpPr txBox="1">
              <a:spLocks noChangeArrowheads="1"/>
            </p:cNvSpPr>
            <p:nvPr/>
          </p:nvSpPr>
          <p:spPr bwMode="auto">
            <a:xfrm>
              <a:off x="2743" y="1596"/>
              <a:ext cx="484" cy="250"/>
            </a:xfrm>
            <a:prstGeom prst="rect">
              <a:avLst/>
            </a:prstGeom>
            <a:noFill/>
            <a:ln w="25400">
              <a:noFill/>
              <a:miter lim="800000"/>
              <a:headEnd/>
              <a:tailEnd/>
            </a:ln>
            <a:effectLst/>
          </p:spPr>
          <p:txBody>
            <a:bodyPr>
              <a:spAutoFit/>
            </a:bodyPr>
            <a:lstStyle/>
            <a:p>
              <a:pPr>
                <a:defRPr/>
              </a:pPr>
              <a:r>
                <a:rPr lang="en-US" sz="1000">
                  <a:effectLst>
                    <a:outerShdw blurRad="38100" dist="38100" dir="2700000" algn="tl">
                      <a:srgbClr val="000000"/>
                    </a:outerShdw>
                  </a:effectLst>
                </a:rPr>
                <a:t>ionized donors</a:t>
              </a:r>
            </a:p>
          </p:txBody>
        </p:sp>
        <p:sp>
          <p:nvSpPr>
            <p:cNvPr id="17438" name="Line 30"/>
            <p:cNvSpPr>
              <a:spLocks noChangeShapeType="1"/>
            </p:cNvSpPr>
            <p:nvPr/>
          </p:nvSpPr>
          <p:spPr bwMode="auto">
            <a:xfrm flipH="1">
              <a:off x="1349" y="1815"/>
              <a:ext cx="768" cy="0"/>
            </a:xfrm>
            <a:prstGeom prst="line">
              <a:avLst/>
            </a:prstGeom>
            <a:noFill/>
            <a:ln w="25400">
              <a:solidFill>
                <a:srgbClr val="CCFFFF"/>
              </a:solidFill>
              <a:round/>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7439" name="Text Box 31"/>
            <p:cNvSpPr txBox="1">
              <a:spLocks noChangeArrowheads="1"/>
            </p:cNvSpPr>
            <p:nvPr/>
          </p:nvSpPr>
          <p:spPr bwMode="auto">
            <a:xfrm>
              <a:off x="1378" y="1815"/>
              <a:ext cx="739" cy="144"/>
            </a:xfrm>
            <a:prstGeom prst="rect">
              <a:avLst/>
            </a:prstGeom>
            <a:noFill/>
            <a:ln w="25400">
              <a:noFill/>
              <a:miter lim="800000"/>
              <a:headEnd/>
              <a:tailEnd/>
            </a:ln>
            <a:effectLst/>
          </p:spPr>
          <p:txBody>
            <a:bodyPr>
              <a:spAutoFit/>
            </a:bodyPr>
            <a:lstStyle/>
            <a:p>
              <a:pPr>
                <a:lnSpc>
                  <a:spcPct val="90000"/>
                </a:lnSpc>
                <a:spcBef>
                  <a:spcPct val="0"/>
                </a:spcBef>
                <a:defRPr/>
              </a:pPr>
              <a:r>
                <a:rPr lang="en-US" sz="1000">
                  <a:effectLst>
                    <a:outerShdw blurRad="38100" dist="38100" dir="2700000" algn="tl">
                      <a:srgbClr val="000000"/>
                    </a:outerShdw>
                  </a:effectLst>
                </a:rPr>
                <a:t>E-Field</a:t>
              </a:r>
            </a:p>
          </p:txBody>
        </p:sp>
        <p:sp>
          <p:nvSpPr>
            <p:cNvPr id="17440" name="Oval 32"/>
            <p:cNvSpPr>
              <a:spLocks noChangeArrowheads="1"/>
            </p:cNvSpPr>
            <p:nvPr/>
          </p:nvSpPr>
          <p:spPr bwMode="auto">
            <a:xfrm>
              <a:off x="944" y="1961"/>
              <a:ext cx="157" cy="121"/>
            </a:xfrm>
            <a:prstGeom prst="ellipse">
              <a:avLst/>
            </a:prstGeom>
            <a:noFill/>
            <a:ln w="25400">
              <a:solidFill>
                <a:srgbClr val="CCFFFF"/>
              </a:solidFill>
              <a:round/>
              <a:headEnd/>
              <a:tailEnd/>
            </a:ln>
            <a:effectLst/>
          </p:spPr>
          <p:txBody>
            <a:bodyPr wrap="none" anchor="ctr"/>
            <a:lstStyle/>
            <a:p>
              <a:pPr>
                <a:defRPr/>
              </a:pPr>
              <a:r>
                <a:rPr lang="en-US" sz="1000">
                  <a:effectLst>
                    <a:outerShdw blurRad="38100" dist="38100" dir="2700000" algn="tl">
                      <a:srgbClr val="000000"/>
                    </a:outerShdw>
                  </a:effectLst>
                </a:rPr>
                <a:t>+</a:t>
              </a:r>
            </a:p>
          </p:txBody>
        </p:sp>
        <p:sp>
          <p:nvSpPr>
            <p:cNvPr id="17441" name="Oval 33"/>
            <p:cNvSpPr>
              <a:spLocks noChangeArrowheads="1"/>
            </p:cNvSpPr>
            <p:nvPr/>
          </p:nvSpPr>
          <p:spPr bwMode="auto">
            <a:xfrm>
              <a:off x="752" y="1961"/>
              <a:ext cx="157" cy="121"/>
            </a:xfrm>
            <a:prstGeom prst="ellipse">
              <a:avLst/>
            </a:prstGeom>
            <a:noFill/>
            <a:ln w="25400">
              <a:solidFill>
                <a:srgbClr val="CCFFFF"/>
              </a:solidFill>
              <a:round/>
              <a:headEnd/>
              <a:tailEnd/>
            </a:ln>
            <a:effectLst/>
          </p:spPr>
          <p:txBody>
            <a:bodyPr wrap="none" anchor="ctr"/>
            <a:lstStyle/>
            <a:p>
              <a:pPr>
                <a:defRPr/>
              </a:pPr>
              <a:r>
                <a:rPr lang="en-US" sz="1000">
                  <a:effectLst>
                    <a:outerShdw blurRad="38100" dist="38100" dir="2700000" algn="tl">
                      <a:srgbClr val="000000"/>
                    </a:outerShdw>
                  </a:effectLst>
                </a:rPr>
                <a:t>+</a:t>
              </a:r>
            </a:p>
          </p:txBody>
        </p:sp>
        <p:sp>
          <p:nvSpPr>
            <p:cNvPr id="17442" name="Oval 34"/>
            <p:cNvSpPr>
              <a:spLocks noChangeArrowheads="1"/>
            </p:cNvSpPr>
            <p:nvPr/>
          </p:nvSpPr>
          <p:spPr bwMode="auto">
            <a:xfrm>
              <a:off x="2373" y="1961"/>
              <a:ext cx="157" cy="121"/>
            </a:xfrm>
            <a:prstGeom prst="ellipse">
              <a:avLst/>
            </a:prstGeom>
            <a:noFill/>
            <a:ln w="25400">
              <a:solidFill>
                <a:srgbClr val="CCFFFF"/>
              </a:solidFill>
              <a:round/>
              <a:headEnd/>
              <a:tailEnd/>
            </a:ln>
            <a:effectLst/>
          </p:spPr>
          <p:txBody>
            <a:bodyPr wrap="none" anchor="ctr"/>
            <a:lstStyle/>
            <a:p>
              <a:pPr>
                <a:defRPr/>
              </a:pPr>
              <a:r>
                <a:rPr lang="en-US" sz="1000">
                  <a:effectLst>
                    <a:outerShdw blurRad="38100" dist="38100" dir="2700000" algn="tl">
                      <a:srgbClr val="000000"/>
                    </a:outerShdw>
                  </a:effectLst>
                </a:rPr>
                <a:t>_</a:t>
              </a:r>
            </a:p>
            <a:p>
              <a:pPr>
                <a:spcBef>
                  <a:spcPct val="0"/>
                </a:spcBef>
                <a:defRPr/>
              </a:pPr>
              <a:endParaRPr lang="en-US" sz="1000">
                <a:effectLst>
                  <a:outerShdw blurRad="38100" dist="38100" dir="2700000" algn="tl">
                    <a:srgbClr val="000000"/>
                  </a:outerShdw>
                </a:effectLst>
              </a:endParaRPr>
            </a:p>
          </p:txBody>
        </p:sp>
        <p:sp>
          <p:nvSpPr>
            <p:cNvPr id="17443" name="Oval 35"/>
            <p:cNvSpPr>
              <a:spLocks noChangeArrowheads="1"/>
            </p:cNvSpPr>
            <p:nvPr/>
          </p:nvSpPr>
          <p:spPr bwMode="auto">
            <a:xfrm>
              <a:off x="2572" y="1961"/>
              <a:ext cx="157" cy="121"/>
            </a:xfrm>
            <a:prstGeom prst="ellipse">
              <a:avLst/>
            </a:prstGeom>
            <a:noFill/>
            <a:ln w="25400">
              <a:solidFill>
                <a:srgbClr val="CCFFFF"/>
              </a:solidFill>
              <a:round/>
              <a:headEnd/>
              <a:tailEnd/>
            </a:ln>
            <a:effectLst/>
          </p:spPr>
          <p:txBody>
            <a:bodyPr wrap="none" anchor="ctr"/>
            <a:lstStyle/>
            <a:p>
              <a:pPr>
                <a:defRPr/>
              </a:pPr>
              <a:r>
                <a:rPr lang="en-US" sz="1000">
                  <a:effectLst>
                    <a:outerShdw blurRad="38100" dist="38100" dir="2700000" algn="tl">
                      <a:srgbClr val="000000"/>
                    </a:outerShdw>
                  </a:effectLst>
                </a:rPr>
                <a:t>_</a:t>
              </a:r>
            </a:p>
            <a:p>
              <a:pPr>
                <a:spcBef>
                  <a:spcPct val="0"/>
                </a:spcBef>
                <a:defRPr/>
              </a:pPr>
              <a:endParaRPr lang="en-US" sz="1000">
                <a:effectLst>
                  <a:outerShdw blurRad="38100" dist="38100" dir="2700000" algn="tl">
                    <a:srgbClr val="000000"/>
                  </a:outerShdw>
                </a:effectLst>
              </a:endParaRPr>
            </a:p>
          </p:txBody>
        </p:sp>
        <p:sp>
          <p:nvSpPr>
            <p:cNvPr id="17444" name="Line 36"/>
            <p:cNvSpPr>
              <a:spLocks noChangeShapeType="1"/>
            </p:cNvSpPr>
            <p:nvPr/>
          </p:nvSpPr>
          <p:spPr bwMode="auto">
            <a:xfrm>
              <a:off x="1093" y="2033"/>
              <a:ext cx="342" cy="0"/>
            </a:xfrm>
            <a:prstGeom prst="line">
              <a:avLst/>
            </a:prstGeom>
            <a:noFill/>
            <a:ln w="25400">
              <a:solidFill>
                <a:srgbClr val="CCFFFF"/>
              </a:solidFill>
              <a:round/>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7445" name="Line 37"/>
            <p:cNvSpPr>
              <a:spLocks noChangeShapeType="1"/>
            </p:cNvSpPr>
            <p:nvPr/>
          </p:nvSpPr>
          <p:spPr bwMode="auto">
            <a:xfrm>
              <a:off x="2743" y="2033"/>
              <a:ext cx="341" cy="0"/>
            </a:xfrm>
            <a:prstGeom prst="line">
              <a:avLst/>
            </a:prstGeom>
            <a:noFill/>
            <a:ln w="25400">
              <a:solidFill>
                <a:srgbClr val="CCFFFF"/>
              </a:solidFill>
              <a:round/>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7446" name="Line 38"/>
            <p:cNvSpPr>
              <a:spLocks noChangeShapeType="1"/>
            </p:cNvSpPr>
            <p:nvPr/>
          </p:nvSpPr>
          <p:spPr bwMode="auto">
            <a:xfrm rot="10800000">
              <a:off x="2032" y="2033"/>
              <a:ext cx="341" cy="0"/>
            </a:xfrm>
            <a:prstGeom prst="line">
              <a:avLst/>
            </a:prstGeom>
            <a:noFill/>
            <a:ln w="25400">
              <a:solidFill>
                <a:srgbClr val="CCFFFF"/>
              </a:solidFill>
              <a:round/>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7447" name="Line 39"/>
            <p:cNvSpPr>
              <a:spLocks noChangeShapeType="1"/>
            </p:cNvSpPr>
            <p:nvPr/>
          </p:nvSpPr>
          <p:spPr bwMode="auto">
            <a:xfrm rot="10800000">
              <a:off x="411" y="2033"/>
              <a:ext cx="341" cy="0"/>
            </a:xfrm>
            <a:prstGeom prst="line">
              <a:avLst/>
            </a:prstGeom>
            <a:noFill/>
            <a:ln w="25400">
              <a:solidFill>
                <a:srgbClr val="CCFFFF"/>
              </a:solidFill>
              <a:round/>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7448" name="Text Box 40"/>
            <p:cNvSpPr txBox="1">
              <a:spLocks noChangeArrowheads="1"/>
            </p:cNvSpPr>
            <p:nvPr/>
          </p:nvSpPr>
          <p:spPr bwMode="auto">
            <a:xfrm>
              <a:off x="382" y="2082"/>
              <a:ext cx="541" cy="154"/>
            </a:xfrm>
            <a:prstGeom prst="rect">
              <a:avLst/>
            </a:prstGeom>
            <a:noFill/>
            <a:ln w="25400">
              <a:noFill/>
              <a:miter lim="800000"/>
              <a:headEnd/>
              <a:tailEnd/>
            </a:ln>
            <a:effectLst/>
          </p:spPr>
          <p:txBody>
            <a:bodyPr>
              <a:spAutoFit/>
            </a:bodyPr>
            <a:lstStyle/>
            <a:p>
              <a:pPr>
                <a:defRPr/>
              </a:pPr>
              <a:r>
                <a:rPr lang="en-US" sz="1000">
                  <a:effectLst>
                    <a:outerShdw blurRad="38100" dist="38100" dir="2700000" algn="tl">
                      <a:srgbClr val="000000"/>
                    </a:outerShdw>
                  </a:effectLst>
                </a:rPr>
                <a:t>h+ drift</a:t>
              </a:r>
            </a:p>
          </p:txBody>
        </p:sp>
        <p:sp>
          <p:nvSpPr>
            <p:cNvPr id="17449" name="Text Box 41"/>
            <p:cNvSpPr txBox="1">
              <a:spLocks noChangeArrowheads="1"/>
            </p:cNvSpPr>
            <p:nvPr/>
          </p:nvSpPr>
          <p:spPr bwMode="auto">
            <a:xfrm>
              <a:off x="1008" y="2082"/>
              <a:ext cx="626" cy="154"/>
            </a:xfrm>
            <a:prstGeom prst="rect">
              <a:avLst/>
            </a:prstGeom>
            <a:noFill/>
            <a:ln w="25400">
              <a:noFill/>
              <a:miter lim="800000"/>
              <a:headEnd/>
              <a:tailEnd/>
            </a:ln>
            <a:effectLst/>
          </p:spPr>
          <p:txBody>
            <a:bodyPr>
              <a:spAutoFit/>
            </a:bodyPr>
            <a:lstStyle/>
            <a:p>
              <a:pPr>
                <a:defRPr/>
              </a:pPr>
              <a:r>
                <a:rPr lang="en-US" sz="1000">
                  <a:effectLst>
                    <a:outerShdw blurRad="38100" dist="38100" dir="2700000" algn="tl">
                      <a:srgbClr val="000000"/>
                    </a:outerShdw>
                  </a:effectLst>
                </a:rPr>
                <a:t>h+ diffusion</a:t>
              </a:r>
            </a:p>
          </p:txBody>
        </p:sp>
        <p:sp>
          <p:nvSpPr>
            <p:cNvPr id="17450" name="Text Box 42"/>
            <p:cNvSpPr txBox="1">
              <a:spLocks noChangeArrowheads="1"/>
            </p:cNvSpPr>
            <p:nvPr/>
          </p:nvSpPr>
          <p:spPr bwMode="auto">
            <a:xfrm>
              <a:off x="1861" y="2082"/>
              <a:ext cx="626" cy="154"/>
            </a:xfrm>
            <a:prstGeom prst="rect">
              <a:avLst/>
            </a:prstGeom>
            <a:noFill/>
            <a:ln w="25400">
              <a:noFill/>
              <a:miter lim="800000"/>
              <a:headEnd/>
              <a:tailEnd/>
            </a:ln>
            <a:effectLst/>
          </p:spPr>
          <p:txBody>
            <a:bodyPr>
              <a:spAutoFit/>
            </a:bodyPr>
            <a:lstStyle/>
            <a:p>
              <a:pPr>
                <a:defRPr/>
              </a:pPr>
              <a:r>
                <a:rPr lang="en-US" sz="1000">
                  <a:effectLst>
                    <a:outerShdw blurRad="38100" dist="38100" dir="2700000" algn="tl">
                      <a:srgbClr val="000000"/>
                    </a:outerShdw>
                  </a:effectLst>
                </a:rPr>
                <a:t>e- diffusion</a:t>
              </a:r>
            </a:p>
          </p:txBody>
        </p:sp>
        <p:sp>
          <p:nvSpPr>
            <p:cNvPr id="17451" name="Text Box 43"/>
            <p:cNvSpPr txBox="1">
              <a:spLocks noChangeArrowheads="1"/>
            </p:cNvSpPr>
            <p:nvPr/>
          </p:nvSpPr>
          <p:spPr bwMode="auto">
            <a:xfrm>
              <a:off x="2544" y="2081"/>
              <a:ext cx="540" cy="154"/>
            </a:xfrm>
            <a:prstGeom prst="rect">
              <a:avLst/>
            </a:prstGeom>
            <a:noFill/>
            <a:ln w="25400">
              <a:noFill/>
              <a:miter lim="800000"/>
              <a:headEnd/>
              <a:tailEnd/>
            </a:ln>
            <a:effectLst/>
          </p:spPr>
          <p:txBody>
            <a:bodyPr>
              <a:spAutoFit/>
            </a:bodyPr>
            <a:lstStyle/>
            <a:p>
              <a:pPr>
                <a:defRPr/>
              </a:pPr>
              <a:r>
                <a:rPr lang="en-US" sz="1000">
                  <a:effectLst>
                    <a:outerShdw blurRad="38100" dist="38100" dir="2700000" algn="tl">
                      <a:srgbClr val="000000"/>
                    </a:outerShdw>
                  </a:effectLst>
                </a:rPr>
                <a:t>e- drift</a:t>
              </a:r>
            </a:p>
          </p:txBody>
        </p:sp>
        <p:sp>
          <p:nvSpPr>
            <p:cNvPr id="17452" name="Text Box 44"/>
            <p:cNvSpPr txBox="1">
              <a:spLocks noChangeArrowheads="1"/>
            </p:cNvSpPr>
            <p:nvPr/>
          </p:nvSpPr>
          <p:spPr bwMode="auto">
            <a:xfrm>
              <a:off x="865" y="2082"/>
              <a:ext cx="116" cy="154"/>
            </a:xfrm>
            <a:prstGeom prst="rect">
              <a:avLst/>
            </a:prstGeom>
            <a:noFill/>
            <a:ln w="25400">
              <a:noFill/>
              <a:miter lim="800000"/>
              <a:headEnd/>
              <a:tailEnd/>
            </a:ln>
            <a:effectLst/>
          </p:spPr>
          <p:txBody>
            <a:bodyPr>
              <a:spAutoFit/>
            </a:bodyPr>
            <a:lstStyle/>
            <a:p>
              <a:pPr>
                <a:defRPr/>
              </a:pPr>
              <a:r>
                <a:rPr lang="en-US" sz="1000">
                  <a:effectLst>
                    <a:outerShdw blurRad="38100" dist="38100" dir="2700000" algn="tl">
                      <a:srgbClr val="000000"/>
                    </a:outerShdw>
                  </a:effectLst>
                </a:rPr>
                <a:t>=</a:t>
              </a:r>
            </a:p>
          </p:txBody>
        </p:sp>
        <p:sp>
          <p:nvSpPr>
            <p:cNvPr id="17453" name="Text Box 45"/>
            <p:cNvSpPr txBox="1">
              <a:spLocks noChangeArrowheads="1"/>
            </p:cNvSpPr>
            <p:nvPr/>
          </p:nvSpPr>
          <p:spPr bwMode="auto">
            <a:xfrm>
              <a:off x="2486" y="2081"/>
              <a:ext cx="116" cy="154"/>
            </a:xfrm>
            <a:prstGeom prst="rect">
              <a:avLst/>
            </a:prstGeom>
            <a:noFill/>
            <a:ln w="25400">
              <a:noFill/>
              <a:miter lim="800000"/>
              <a:headEnd/>
              <a:tailEnd/>
            </a:ln>
            <a:effectLst/>
          </p:spPr>
          <p:txBody>
            <a:bodyPr>
              <a:spAutoFit/>
            </a:bodyPr>
            <a:lstStyle/>
            <a:p>
              <a:pPr>
                <a:defRPr/>
              </a:pPr>
              <a:r>
                <a:rPr lang="en-US" sz="1000">
                  <a:effectLst>
                    <a:outerShdw blurRad="38100" dist="38100" dir="2700000" algn="tl">
                      <a:srgbClr val="000000"/>
                    </a:outerShdw>
                  </a:effectLst>
                </a:rPr>
                <a:t>=</a:t>
              </a:r>
            </a:p>
          </p:txBody>
        </p:sp>
        <p:sp>
          <p:nvSpPr>
            <p:cNvPr id="17471" name="Text Box 63"/>
            <p:cNvSpPr txBox="1">
              <a:spLocks noChangeArrowheads="1"/>
            </p:cNvSpPr>
            <p:nvPr/>
          </p:nvSpPr>
          <p:spPr bwMode="auto">
            <a:xfrm>
              <a:off x="816" y="2064"/>
              <a:ext cx="192" cy="173"/>
            </a:xfrm>
            <a:prstGeom prst="rect">
              <a:avLst/>
            </a:prstGeom>
            <a:noFill/>
            <a:ln w="25400">
              <a:noFill/>
              <a:miter lim="800000"/>
              <a:headEnd/>
              <a:tailEnd/>
            </a:ln>
            <a:effectLst/>
          </p:spPr>
          <p:txBody>
            <a:bodyPr>
              <a:spAutoFit/>
            </a:bodyPr>
            <a:lstStyle/>
            <a:p>
              <a:pPr algn="r">
                <a:defRPr/>
              </a:pPr>
              <a:r>
                <a:rPr lang="en-US" sz="1200">
                  <a:effectLst>
                    <a:outerShdw blurRad="38100" dist="38100" dir="2700000" algn="tl">
                      <a:srgbClr val="000000"/>
                    </a:outerShdw>
                  </a:effectLst>
                </a:rPr>
                <a:t>=</a:t>
              </a:r>
            </a:p>
          </p:txBody>
        </p:sp>
        <p:sp>
          <p:nvSpPr>
            <p:cNvPr id="17472" name="Text Box 64"/>
            <p:cNvSpPr txBox="1">
              <a:spLocks noChangeArrowheads="1"/>
            </p:cNvSpPr>
            <p:nvPr/>
          </p:nvSpPr>
          <p:spPr bwMode="auto">
            <a:xfrm>
              <a:off x="2448" y="2064"/>
              <a:ext cx="192" cy="173"/>
            </a:xfrm>
            <a:prstGeom prst="rect">
              <a:avLst/>
            </a:prstGeom>
            <a:noFill/>
            <a:ln w="25400">
              <a:noFill/>
              <a:miter lim="800000"/>
              <a:headEnd/>
              <a:tailEnd/>
            </a:ln>
            <a:effectLst/>
          </p:spPr>
          <p:txBody>
            <a:bodyPr>
              <a:spAutoFit/>
            </a:bodyPr>
            <a:lstStyle/>
            <a:p>
              <a:pPr>
                <a:defRPr/>
              </a:pPr>
              <a:r>
                <a:rPr lang="en-US" sz="1200">
                  <a:effectLst>
                    <a:outerShdw blurRad="38100" dist="38100" dir="2700000" algn="tl">
                      <a:srgbClr val="000000"/>
                    </a:outerShdw>
                  </a:effectLst>
                </a:rPr>
                <a:t>=</a:t>
              </a:r>
            </a:p>
          </p:txBody>
        </p:sp>
      </p:grpSp>
      <p:sp>
        <p:nvSpPr>
          <p:cNvPr id="17473" name="Rectangle 65"/>
          <p:cNvSpPr>
            <a:spLocks noChangeArrowheads="1"/>
          </p:cNvSpPr>
          <p:nvPr/>
        </p:nvSpPr>
        <p:spPr bwMode="auto">
          <a:xfrm>
            <a:off x="5594350" y="1066800"/>
            <a:ext cx="3228975" cy="1905000"/>
          </a:xfrm>
          <a:prstGeom prst="rect">
            <a:avLst/>
          </a:prstGeom>
          <a:solidFill>
            <a:srgbClr val="FFFFFF"/>
          </a:solidFill>
          <a:ln w="25400">
            <a:solidFill>
              <a:srgbClr val="CCFFFF"/>
            </a:solidFill>
            <a:miter lim="800000"/>
            <a:headEnd/>
            <a:tailEnd/>
          </a:ln>
          <a:effectLst/>
        </p:spPr>
        <p:txBody>
          <a:bodyPr anchor="ctr"/>
          <a:lstStyle/>
          <a:p>
            <a:pPr algn="just">
              <a:defRPr/>
            </a:pPr>
            <a:r>
              <a:rPr lang="en-US" dirty="0">
                <a:solidFill>
                  <a:schemeClr val="accent2"/>
                </a:solidFill>
                <a:effectLst>
                  <a:outerShdw blurRad="38100" dist="38100" dir="2700000" algn="tl">
                    <a:srgbClr val="C0C0C0"/>
                  </a:outerShdw>
                </a:effectLst>
              </a:rPr>
              <a:t>When no external source is connected to the </a:t>
            </a:r>
            <a:r>
              <a:rPr lang="en-US" dirty="0" err="1">
                <a:solidFill>
                  <a:schemeClr val="accent2"/>
                </a:solidFill>
                <a:effectLst>
                  <a:outerShdw blurRad="38100" dist="38100" dir="2700000" algn="tl">
                    <a:srgbClr val="C0C0C0"/>
                  </a:outerShdw>
                </a:effectLst>
              </a:rPr>
              <a:t>pn</a:t>
            </a:r>
            <a:r>
              <a:rPr lang="en-US" dirty="0">
                <a:solidFill>
                  <a:schemeClr val="accent2"/>
                </a:solidFill>
                <a:effectLst>
                  <a:outerShdw blurRad="38100" dist="38100" dir="2700000" algn="tl">
                    <a:srgbClr val="C0C0C0"/>
                  </a:outerShdw>
                </a:effectLst>
              </a:rPr>
              <a:t> junction, diffusion and drift balance each other out for both the holes and electrons</a:t>
            </a:r>
          </a:p>
        </p:txBody>
      </p:sp>
      <p:sp>
        <p:nvSpPr>
          <p:cNvPr id="17474" name="Text Box 66"/>
          <p:cNvSpPr txBox="1">
            <a:spLocks noChangeArrowheads="1"/>
          </p:cNvSpPr>
          <p:nvPr/>
        </p:nvSpPr>
        <p:spPr bwMode="auto">
          <a:xfrm>
            <a:off x="228600" y="3733800"/>
            <a:ext cx="8610600" cy="1190625"/>
          </a:xfrm>
          <a:prstGeom prst="rect">
            <a:avLst/>
          </a:prstGeom>
          <a:noFill/>
          <a:ln w="25400">
            <a:noFill/>
            <a:miter lim="800000"/>
            <a:headEnd/>
            <a:tailEnd/>
          </a:ln>
          <a:effectLst/>
        </p:spPr>
        <p:txBody>
          <a:bodyPr>
            <a:spAutoFit/>
          </a:bodyPr>
          <a:lstStyle/>
          <a:p>
            <a:pPr algn="just">
              <a:defRPr/>
            </a:pPr>
            <a:r>
              <a:rPr lang="en-US" sz="1800" u="sng" dirty="0">
                <a:solidFill>
                  <a:srgbClr val="FFFF00"/>
                </a:solidFill>
                <a:effectLst>
                  <a:outerShdw blurRad="38100" dist="38100" dir="2700000" algn="tl">
                    <a:srgbClr val="000000"/>
                  </a:outerShdw>
                </a:effectLst>
              </a:rPr>
              <a:t>Space Charge Region:</a:t>
            </a:r>
            <a:r>
              <a:rPr lang="en-US" sz="1800" dirty="0">
                <a:solidFill>
                  <a:srgbClr val="FFFF00"/>
                </a:solidFill>
                <a:effectLst>
                  <a:outerShdw blurRad="38100" dist="38100" dir="2700000" algn="tl">
                    <a:srgbClr val="000000"/>
                  </a:outerShdw>
                </a:effectLst>
              </a:rPr>
              <a:t>  </a:t>
            </a:r>
            <a:r>
              <a:rPr lang="en-US" sz="1800" dirty="0">
                <a:effectLst>
                  <a:outerShdw blurRad="38100" dist="38100" dir="2700000" algn="tl">
                    <a:srgbClr val="000000"/>
                  </a:outerShdw>
                </a:effectLst>
              </a:rPr>
              <a:t>Also called the depletion region.  This region includes the net positively and negatively charged regions.  The space charge region does not have any free carriers.  The width of the space charge region is denoted by W in </a:t>
            </a:r>
            <a:r>
              <a:rPr lang="en-US" sz="1800" dirty="0" err="1">
                <a:effectLst>
                  <a:outerShdw blurRad="38100" dist="38100" dir="2700000" algn="tl">
                    <a:srgbClr val="000000"/>
                  </a:outerShdw>
                </a:effectLst>
              </a:rPr>
              <a:t>pn</a:t>
            </a:r>
            <a:r>
              <a:rPr lang="en-US" sz="1800" dirty="0">
                <a:effectLst>
                  <a:outerShdw blurRad="38100" dist="38100" dir="2700000" algn="tl">
                    <a:srgbClr val="000000"/>
                  </a:outerShdw>
                </a:effectLst>
              </a:rPr>
              <a:t> junction formula’s.</a:t>
            </a:r>
            <a:endParaRPr lang="en-US" sz="1800" u="sng" dirty="0">
              <a:effectLst>
                <a:outerShdw blurRad="38100" dist="38100" dir="2700000" algn="tl">
                  <a:srgbClr val="000000"/>
                </a:outerShdw>
              </a:effectLst>
            </a:endParaRPr>
          </a:p>
        </p:txBody>
      </p:sp>
      <p:sp>
        <p:nvSpPr>
          <p:cNvPr id="17475" name="Text Box 67"/>
          <p:cNvSpPr txBox="1">
            <a:spLocks noChangeArrowheads="1"/>
          </p:cNvSpPr>
          <p:nvPr/>
        </p:nvSpPr>
        <p:spPr bwMode="auto">
          <a:xfrm>
            <a:off x="228600" y="5029200"/>
            <a:ext cx="8686800" cy="366713"/>
          </a:xfrm>
          <a:prstGeom prst="rect">
            <a:avLst/>
          </a:prstGeom>
          <a:noFill/>
          <a:ln w="25400">
            <a:noFill/>
            <a:miter lim="800000"/>
            <a:headEnd/>
            <a:tailEnd/>
          </a:ln>
          <a:effectLst/>
        </p:spPr>
        <p:txBody>
          <a:bodyPr>
            <a:spAutoFit/>
          </a:bodyPr>
          <a:lstStyle/>
          <a:p>
            <a:pPr algn="just">
              <a:defRPr/>
            </a:pPr>
            <a:r>
              <a:rPr lang="en-US" sz="1800" u="sng" dirty="0">
                <a:solidFill>
                  <a:srgbClr val="FFFF00"/>
                </a:solidFill>
                <a:effectLst>
                  <a:outerShdw blurRad="38100" dist="38100" dir="2700000" algn="tl">
                    <a:srgbClr val="000000"/>
                  </a:outerShdw>
                </a:effectLst>
              </a:rPr>
              <a:t>Metallurgical Junction:</a:t>
            </a:r>
            <a:r>
              <a:rPr lang="en-US" sz="1800" dirty="0">
                <a:solidFill>
                  <a:srgbClr val="FFFF00"/>
                </a:solidFill>
                <a:effectLst>
                  <a:outerShdw blurRad="38100" dist="38100" dir="2700000" algn="tl">
                    <a:srgbClr val="000000"/>
                  </a:outerShdw>
                </a:effectLst>
              </a:rPr>
              <a:t>  </a:t>
            </a:r>
            <a:r>
              <a:rPr lang="en-US" sz="1800" dirty="0">
                <a:effectLst>
                  <a:outerShdw blurRad="38100" dist="38100" dir="2700000" algn="tl">
                    <a:srgbClr val="000000"/>
                  </a:outerShdw>
                </a:effectLst>
              </a:rPr>
              <a:t>The interface where the p- and n-type materials meet.</a:t>
            </a:r>
            <a:endParaRPr lang="en-US" sz="1800" u="sng" dirty="0">
              <a:effectLst>
                <a:outerShdw blurRad="38100" dist="38100" dir="2700000" algn="tl">
                  <a:srgbClr val="000000"/>
                </a:outerShdw>
              </a:effectLst>
            </a:endParaRPr>
          </a:p>
        </p:txBody>
      </p:sp>
      <p:sp>
        <p:nvSpPr>
          <p:cNvPr id="17476" name="Text Box 68"/>
          <p:cNvSpPr txBox="1">
            <a:spLocks noChangeArrowheads="1"/>
          </p:cNvSpPr>
          <p:nvPr/>
        </p:nvSpPr>
        <p:spPr bwMode="auto">
          <a:xfrm>
            <a:off x="228600" y="5638800"/>
            <a:ext cx="8686800" cy="641350"/>
          </a:xfrm>
          <a:prstGeom prst="rect">
            <a:avLst/>
          </a:prstGeom>
          <a:noFill/>
          <a:ln w="25400">
            <a:noFill/>
            <a:miter lim="800000"/>
            <a:headEnd/>
            <a:tailEnd/>
          </a:ln>
          <a:effectLst/>
        </p:spPr>
        <p:txBody>
          <a:bodyPr>
            <a:spAutoFit/>
          </a:bodyPr>
          <a:lstStyle/>
          <a:p>
            <a:pPr algn="just">
              <a:defRPr/>
            </a:pPr>
            <a:r>
              <a:rPr lang="en-US" sz="1800" u="sng" dirty="0">
                <a:solidFill>
                  <a:srgbClr val="FFFF00"/>
                </a:solidFill>
                <a:effectLst>
                  <a:outerShdw blurRad="38100" dist="38100" dir="2700000" algn="tl">
                    <a:srgbClr val="000000"/>
                  </a:outerShdw>
                </a:effectLst>
              </a:rPr>
              <a:t>Na &amp; </a:t>
            </a:r>
            <a:r>
              <a:rPr lang="en-US" sz="1800" u="sng" dirty="0" err="1">
                <a:solidFill>
                  <a:srgbClr val="FFFF00"/>
                </a:solidFill>
                <a:effectLst>
                  <a:outerShdw blurRad="38100" dist="38100" dir="2700000" algn="tl">
                    <a:srgbClr val="000000"/>
                  </a:outerShdw>
                </a:effectLst>
              </a:rPr>
              <a:t>Nd</a:t>
            </a:r>
            <a:r>
              <a:rPr lang="en-US" sz="1800" u="sng" dirty="0">
                <a:solidFill>
                  <a:srgbClr val="FFFF00"/>
                </a:solidFill>
                <a:effectLst>
                  <a:outerShdw blurRad="38100" dist="38100" dir="2700000" algn="tl">
                    <a:srgbClr val="000000"/>
                  </a:outerShdw>
                </a:effectLst>
              </a:rPr>
              <a:t>:</a:t>
            </a:r>
            <a:r>
              <a:rPr lang="en-US" sz="1800" dirty="0">
                <a:solidFill>
                  <a:srgbClr val="FFFF00"/>
                </a:solidFill>
                <a:effectLst>
                  <a:outerShdw blurRad="38100" dist="38100" dir="2700000" algn="tl">
                    <a:srgbClr val="000000"/>
                  </a:outerShdw>
                </a:effectLst>
              </a:rPr>
              <a:t>  </a:t>
            </a:r>
            <a:r>
              <a:rPr lang="en-US" sz="1800" dirty="0">
                <a:effectLst>
                  <a:outerShdw blurRad="38100" dist="38100" dir="2700000" algn="tl">
                    <a:srgbClr val="000000"/>
                  </a:outerShdw>
                </a:effectLst>
              </a:rPr>
              <a:t>Represent the amount of negative and positive doping in number of carriers per centimeter cubed.  Usually in the range of 10</a:t>
            </a:r>
            <a:r>
              <a:rPr lang="en-US" sz="1800" baseline="30000" dirty="0">
                <a:effectLst>
                  <a:outerShdw blurRad="38100" dist="38100" dir="2700000" algn="tl">
                    <a:srgbClr val="000000"/>
                  </a:outerShdw>
                </a:effectLst>
              </a:rPr>
              <a:t>15</a:t>
            </a:r>
            <a:r>
              <a:rPr lang="en-US" sz="1800" dirty="0">
                <a:effectLst>
                  <a:outerShdw blurRad="38100" dist="38100" dir="2700000" algn="tl">
                    <a:srgbClr val="000000"/>
                  </a:outerShdw>
                </a:effectLst>
              </a:rPr>
              <a:t> to 10</a:t>
            </a:r>
            <a:r>
              <a:rPr lang="en-US" sz="1800" baseline="30000" dirty="0">
                <a:effectLst>
                  <a:outerShdw blurRad="38100" dist="38100" dir="2700000" algn="tl">
                    <a:srgbClr val="000000"/>
                  </a:outerShdw>
                </a:effectLst>
              </a:rPr>
              <a:t>20</a:t>
            </a:r>
            <a:r>
              <a:rPr lang="en-US" sz="1800" dirty="0">
                <a:effectLst>
                  <a:outerShdw blurRad="38100" dist="38100" dir="2700000" algn="tl">
                    <a:srgbClr val="000000"/>
                  </a:outerShdw>
                </a:effectLst>
              </a:rPr>
              <a:t>.</a:t>
            </a:r>
            <a:endParaRPr lang="en-US" sz="1800" baseline="30000" dirty="0">
              <a:effectLst>
                <a:outerShdw blurRad="38100" dist="38100" dir="2700000" algn="tl">
                  <a:srgbClr val="000000"/>
                </a:outerShdw>
              </a:effectLst>
            </a:endParaRPr>
          </a:p>
        </p:txBody>
      </p:sp>
      <p:sp>
        <p:nvSpPr>
          <p:cNvPr id="69" name="Date Placeholder 68"/>
          <p:cNvSpPr>
            <a:spLocks noGrp="1"/>
          </p:cNvSpPr>
          <p:nvPr>
            <p:ph type="dt" sz="half" idx="10"/>
          </p:nvPr>
        </p:nvSpPr>
        <p:spPr/>
        <p:txBody>
          <a:bodyPr/>
          <a:lstStyle/>
          <a:p>
            <a:pPr>
              <a:defRPr/>
            </a:pPr>
            <a:fld id="{980ED82E-AB59-49DA-956E-88839AA15670}" type="datetime1">
              <a:rPr lang="en-US" smtClean="0"/>
              <a:pPr>
                <a:defRPr/>
              </a:pPr>
              <a:t>3/10/2024</a:t>
            </a:fld>
            <a:endParaRPr lang="en-US"/>
          </a:p>
        </p:txBody>
      </p:sp>
      <p:sp>
        <p:nvSpPr>
          <p:cNvPr id="71" name="Slide Number Placeholder 70"/>
          <p:cNvSpPr>
            <a:spLocks noGrp="1"/>
          </p:cNvSpPr>
          <p:nvPr>
            <p:ph type="sldNum" sz="quarter" idx="12"/>
          </p:nvPr>
        </p:nvSpPr>
        <p:spPr/>
        <p:txBody>
          <a:bodyPr/>
          <a:lstStyle/>
          <a:p>
            <a:pPr>
              <a:defRPr/>
            </a:pPr>
            <a:fld id="{313A3DEE-37DC-4602-9687-B4D56009411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72"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pPr>
              <a:defRPr/>
            </a:pPr>
            <a:r>
              <a:rPr lang="en-US" sz="3200" u="sng">
                <a:solidFill>
                  <a:schemeClr val="bg1"/>
                </a:solidFill>
                <a:effectLst>
                  <a:outerShdw blurRad="38100" dist="38100" dir="2700000" algn="tl">
                    <a:srgbClr val="000000"/>
                  </a:outerShdw>
                </a:effectLst>
              </a:rPr>
              <a:t>The Biased PN Junction</a:t>
            </a:r>
          </a:p>
        </p:txBody>
      </p:sp>
      <p:sp>
        <p:nvSpPr>
          <p:cNvPr id="19474" name="Rectangle 18"/>
          <p:cNvSpPr>
            <a:spLocks noChangeArrowheads="1"/>
          </p:cNvSpPr>
          <p:nvPr/>
        </p:nvSpPr>
        <p:spPr bwMode="auto">
          <a:xfrm>
            <a:off x="1295400" y="1447800"/>
            <a:ext cx="1450975" cy="1676400"/>
          </a:xfrm>
          <a:prstGeom prst="rect">
            <a:avLst/>
          </a:prstGeom>
          <a:solidFill>
            <a:srgbClr val="99CCFF"/>
          </a:solidFill>
          <a:ln w="38100">
            <a:solidFill>
              <a:srgbClr val="CCFFFF"/>
            </a:solidFill>
            <a:miter lim="800000"/>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9475" name="Rectangle 19"/>
          <p:cNvSpPr>
            <a:spLocks noChangeArrowheads="1"/>
          </p:cNvSpPr>
          <p:nvPr/>
        </p:nvSpPr>
        <p:spPr bwMode="auto">
          <a:xfrm>
            <a:off x="2743200" y="1447800"/>
            <a:ext cx="1752600" cy="1676400"/>
          </a:xfrm>
          <a:prstGeom prst="rect">
            <a:avLst/>
          </a:prstGeom>
          <a:solidFill>
            <a:srgbClr val="FFFFFF"/>
          </a:solidFill>
          <a:ln w="38100">
            <a:solidFill>
              <a:srgbClr val="CCFFFF"/>
            </a:solidFill>
            <a:miter lim="800000"/>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9476" name="Rectangle 20"/>
          <p:cNvSpPr>
            <a:spLocks noChangeArrowheads="1"/>
          </p:cNvSpPr>
          <p:nvPr/>
        </p:nvSpPr>
        <p:spPr bwMode="auto">
          <a:xfrm>
            <a:off x="4495800" y="1447800"/>
            <a:ext cx="1692275" cy="1676400"/>
          </a:xfrm>
          <a:prstGeom prst="rect">
            <a:avLst/>
          </a:prstGeom>
          <a:solidFill>
            <a:srgbClr val="FFFFFF"/>
          </a:solidFill>
          <a:ln w="38100">
            <a:solidFill>
              <a:srgbClr val="CCFFFF"/>
            </a:solidFill>
            <a:miter lim="800000"/>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9477" name="Rectangle 21"/>
          <p:cNvSpPr>
            <a:spLocks noChangeArrowheads="1"/>
          </p:cNvSpPr>
          <p:nvPr/>
        </p:nvSpPr>
        <p:spPr bwMode="auto">
          <a:xfrm>
            <a:off x="6172200" y="1447800"/>
            <a:ext cx="1631950" cy="1676400"/>
          </a:xfrm>
          <a:prstGeom prst="rect">
            <a:avLst/>
          </a:prstGeom>
          <a:solidFill>
            <a:srgbClr val="99CCFF"/>
          </a:solidFill>
          <a:ln w="38100">
            <a:solidFill>
              <a:srgbClr val="CCFFFF"/>
            </a:solidFill>
            <a:miter lim="800000"/>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9478" name="Line 22"/>
          <p:cNvSpPr>
            <a:spLocks noChangeShapeType="1"/>
          </p:cNvSpPr>
          <p:nvPr/>
        </p:nvSpPr>
        <p:spPr bwMode="auto">
          <a:xfrm>
            <a:off x="2743200" y="1447800"/>
            <a:ext cx="1588" cy="1676400"/>
          </a:xfrm>
          <a:prstGeom prst="line">
            <a:avLst/>
          </a:prstGeom>
          <a:noFill/>
          <a:ln w="38100">
            <a:solidFill>
              <a:schemeClr val="tx1"/>
            </a:solidFill>
            <a:prstDash val="dash"/>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9479" name="Line 23"/>
          <p:cNvSpPr>
            <a:spLocks noChangeShapeType="1"/>
          </p:cNvSpPr>
          <p:nvPr/>
        </p:nvSpPr>
        <p:spPr bwMode="auto">
          <a:xfrm>
            <a:off x="6172200" y="1447800"/>
            <a:ext cx="1588" cy="1676400"/>
          </a:xfrm>
          <a:prstGeom prst="line">
            <a:avLst/>
          </a:prstGeom>
          <a:noFill/>
          <a:ln w="38100">
            <a:solidFill>
              <a:schemeClr val="tx1"/>
            </a:solidFill>
            <a:prstDash val="dash"/>
            <a:round/>
            <a:headEnd/>
            <a:tailEnd/>
          </a:ln>
          <a:effectLst/>
        </p:spPr>
        <p:txBody>
          <a:bodyPr anchor="ctr">
            <a:spAutoFit/>
          </a:bodyPr>
          <a:lstStyle/>
          <a:p>
            <a:pPr>
              <a:defRPr/>
            </a:pPr>
            <a:endParaRPr lang="en-US">
              <a:effectLst>
                <a:outerShdw blurRad="38100" dist="38100" dir="2700000" algn="tl">
                  <a:srgbClr val="000000">
                    <a:alpha val="43137"/>
                  </a:srgbClr>
                </a:outerShdw>
              </a:effectLst>
            </a:endParaRPr>
          </a:p>
        </p:txBody>
      </p:sp>
      <p:sp>
        <p:nvSpPr>
          <p:cNvPr id="19480" name="Text Box 24"/>
          <p:cNvSpPr txBox="1">
            <a:spLocks noChangeArrowheads="1"/>
          </p:cNvSpPr>
          <p:nvPr/>
        </p:nvSpPr>
        <p:spPr bwMode="auto">
          <a:xfrm>
            <a:off x="1676400" y="1981200"/>
            <a:ext cx="665163" cy="579438"/>
          </a:xfrm>
          <a:prstGeom prst="rect">
            <a:avLst/>
          </a:prstGeom>
          <a:noFill/>
          <a:ln w="38100">
            <a:noFill/>
            <a:miter lim="800000"/>
            <a:headEnd/>
            <a:tailEnd/>
          </a:ln>
          <a:effectLst/>
        </p:spPr>
        <p:txBody>
          <a:bodyPr>
            <a:spAutoFit/>
          </a:bodyPr>
          <a:lstStyle/>
          <a:p>
            <a:pPr>
              <a:defRPr/>
            </a:pPr>
            <a:r>
              <a:rPr lang="en-US" sz="3200">
                <a:solidFill>
                  <a:schemeClr val="tx1"/>
                </a:solidFill>
                <a:effectLst>
                  <a:outerShdw blurRad="38100" dist="38100" dir="2700000" algn="tl">
                    <a:srgbClr val="FFFFFF"/>
                  </a:outerShdw>
                </a:effectLst>
              </a:rPr>
              <a:t>P</a:t>
            </a:r>
          </a:p>
        </p:txBody>
      </p:sp>
      <p:sp>
        <p:nvSpPr>
          <p:cNvPr id="19481" name="Text Box 25"/>
          <p:cNvSpPr txBox="1">
            <a:spLocks noChangeArrowheads="1"/>
          </p:cNvSpPr>
          <p:nvPr/>
        </p:nvSpPr>
        <p:spPr bwMode="auto">
          <a:xfrm>
            <a:off x="6705600" y="1981200"/>
            <a:ext cx="665163" cy="579438"/>
          </a:xfrm>
          <a:prstGeom prst="rect">
            <a:avLst/>
          </a:prstGeom>
          <a:noFill/>
          <a:ln w="38100">
            <a:noFill/>
            <a:miter lim="800000"/>
            <a:headEnd/>
            <a:tailEnd/>
          </a:ln>
          <a:effectLst/>
        </p:spPr>
        <p:txBody>
          <a:bodyPr>
            <a:spAutoFit/>
          </a:bodyPr>
          <a:lstStyle/>
          <a:p>
            <a:pPr>
              <a:defRPr/>
            </a:pPr>
            <a:r>
              <a:rPr lang="en-US" sz="3200">
                <a:solidFill>
                  <a:schemeClr val="tx1"/>
                </a:solidFill>
                <a:effectLst>
                  <a:outerShdw blurRad="38100" dist="38100" dir="2700000" algn="tl">
                    <a:srgbClr val="FFFFFF"/>
                  </a:outerShdw>
                </a:effectLst>
              </a:rPr>
              <a:t>n</a:t>
            </a:r>
          </a:p>
        </p:txBody>
      </p:sp>
      <p:sp>
        <p:nvSpPr>
          <p:cNvPr id="19485" name="Line 29"/>
          <p:cNvSpPr>
            <a:spLocks noChangeShapeType="1"/>
          </p:cNvSpPr>
          <p:nvPr/>
        </p:nvSpPr>
        <p:spPr bwMode="auto">
          <a:xfrm>
            <a:off x="4495800" y="1447800"/>
            <a:ext cx="1588" cy="1676400"/>
          </a:xfrm>
          <a:prstGeom prst="line">
            <a:avLst/>
          </a:prstGeom>
          <a:noFill/>
          <a:ln w="38100">
            <a:solidFill>
              <a:srgbClr val="00FFFF"/>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488" name="Text Box 32"/>
          <p:cNvSpPr txBox="1">
            <a:spLocks noChangeArrowheads="1"/>
          </p:cNvSpPr>
          <p:nvPr/>
        </p:nvSpPr>
        <p:spPr bwMode="auto">
          <a:xfrm>
            <a:off x="6248400" y="1447800"/>
            <a:ext cx="381000" cy="396875"/>
          </a:xfrm>
          <a:prstGeom prst="rect">
            <a:avLst/>
          </a:prstGeom>
          <a:noFill/>
          <a:ln w="25400">
            <a:noFill/>
            <a:miter lim="800000"/>
            <a:headEnd/>
            <a:tailEnd/>
          </a:ln>
          <a:effectLst/>
        </p:spPr>
        <p:txBody>
          <a:bodyPr>
            <a:spAutoFit/>
          </a:bodyPr>
          <a:lstStyle/>
          <a:p>
            <a:pPr>
              <a:defRPr/>
            </a:pPr>
            <a:r>
              <a:rPr lang="en-US">
                <a:solidFill>
                  <a:schemeClr val="tx1"/>
                </a:solidFill>
                <a:effectLst>
                  <a:outerShdw blurRad="38100" dist="38100" dir="2700000" algn="tl">
                    <a:srgbClr val="FFFFFF"/>
                  </a:outerShdw>
                </a:effectLst>
              </a:rPr>
              <a:t>+</a:t>
            </a:r>
          </a:p>
        </p:txBody>
      </p:sp>
      <p:sp>
        <p:nvSpPr>
          <p:cNvPr id="19489" name="Text Box 33"/>
          <p:cNvSpPr txBox="1">
            <a:spLocks noChangeArrowheads="1"/>
          </p:cNvSpPr>
          <p:nvPr/>
        </p:nvSpPr>
        <p:spPr bwMode="auto">
          <a:xfrm>
            <a:off x="2286000" y="1295400"/>
            <a:ext cx="381000" cy="396875"/>
          </a:xfrm>
          <a:prstGeom prst="rect">
            <a:avLst/>
          </a:prstGeom>
          <a:noFill/>
          <a:ln w="25400">
            <a:noFill/>
            <a:miter lim="800000"/>
            <a:headEnd/>
            <a:tailEnd/>
          </a:ln>
          <a:effectLst/>
        </p:spPr>
        <p:txBody>
          <a:bodyPr>
            <a:spAutoFit/>
          </a:bodyPr>
          <a:lstStyle/>
          <a:p>
            <a:pPr>
              <a:defRPr/>
            </a:pPr>
            <a:r>
              <a:rPr lang="en-US">
                <a:solidFill>
                  <a:schemeClr val="tx1"/>
                </a:solidFill>
                <a:effectLst>
                  <a:outerShdw blurRad="38100" dist="38100" dir="2700000" algn="tl">
                    <a:srgbClr val="FFFFFF"/>
                  </a:outerShdw>
                </a:effectLst>
              </a:rPr>
              <a:t>_</a:t>
            </a:r>
          </a:p>
        </p:txBody>
      </p:sp>
      <p:sp>
        <p:nvSpPr>
          <p:cNvPr id="19490" name="Freeform 34"/>
          <p:cNvSpPr>
            <a:spLocks/>
          </p:cNvSpPr>
          <p:nvPr/>
        </p:nvSpPr>
        <p:spPr bwMode="auto">
          <a:xfrm>
            <a:off x="3276600" y="1866900"/>
            <a:ext cx="2438400" cy="192088"/>
          </a:xfrm>
          <a:custGeom>
            <a:avLst/>
            <a:gdLst/>
            <a:ahLst/>
            <a:cxnLst>
              <a:cxn ang="0">
                <a:pos x="1536" y="120"/>
              </a:cxn>
              <a:cxn ang="0">
                <a:pos x="744" y="0"/>
              </a:cxn>
              <a:cxn ang="0">
                <a:pos x="0" y="121"/>
              </a:cxn>
            </a:cxnLst>
            <a:rect l="0" t="0" r="r" b="b"/>
            <a:pathLst>
              <a:path w="1536" h="121">
                <a:moveTo>
                  <a:pt x="1536" y="120"/>
                </a:moveTo>
                <a:cubicBezTo>
                  <a:pt x="1404" y="100"/>
                  <a:pt x="1000" y="0"/>
                  <a:pt x="744" y="0"/>
                </a:cubicBezTo>
                <a:cubicBezTo>
                  <a:pt x="488" y="0"/>
                  <a:pt x="155" y="96"/>
                  <a:pt x="0" y="121"/>
                </a:cubicBezTo>
              </a:path>
            </a:pathLst>
          </a:custGeom>
          <a:noFill/>
          <a:ln w="25400" cap="flat" cmpd="sng">
            <a:solidFill>
              <a:srgbClr val="0000FF"/>
            </a:solidFill>
            <a:prstDash val="solid"/>
            <a:round/>
            <a:headEnd type="none" w="med" len="me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491" name="Text Box 35"/>
          <p:cNvSpPr txBox="1">
            <a:spLocks noChangeArrowheads="1"/>
          </p:cNvSpPr>
          <p:nvPr/>
        </p:nvSpPr>
        <p:spPr bwMode="auto">
          <a:xfrm>
            <a:off x="3657600" y="1905000"/>
            <a:ext cx="1600200" cy="581025"/>
          </a:xfrm>
          <a:prstGeom prst="rect">
            <a:avLst/>
          </a:prstGeom>
          <a:noFill/>
          <a:ln w="25400">
            <a:noFill/>
            <a:miter lim="800000"/>
            <a:headEnd/>
            <a:tailEnd/>
          </a:ln>
          <a:effectLst/>
        </p:spPr>
        <p:txBody>
          <a:bodyPr>
            <a:spAutoFit/>
          </a:bodyPr>
          <a:lstStyle/>
          <a:p>
            <a:pPr>
              <a:defRPr/>
            </a:pPr>
            <a:r>
              <a:rPr lang="en-US" sz="1600">
                <a:solidFill>
                  <a:schemeClr val="tx1"/>
                </a:solidFill>
                <a:effectLst>
                  <a:outerShdw blurRad="38100" dist="38100" dir="2700000" algn="tl">
                    <a:srgbClr val="FFFFFF"/>
                  </a:outerShdw>
                </a:effectLst>
              </a:rPr>
              <a:t>Applied Electric Field</a:t>
            </a:r>
          </a:p>
        </p:txBody>
      </p:sp>
      <p:sp>
        <p:nvSpPr>
          <p:cNvPr id="19492" name="Rectangle 36"/>
          <p:cNvSpPr>
            <a:spLocks noChangeArrowheads="1"/>
          </p:cNvSpPr>
          <p:nvPr/>
        </p:nvSpPr>
        <p:spPr bwMode="auto">
          <a:xfrm>
            <a:off x="1143000" y="1447800"/>
            <a:ext cx="152400" cy="1676400"/>
          </a:xfrm>
          <a:prstGeom prst="rect">
            <a:avLst/>
          </a:prstGeom>
          <a:solidFill>
            <a:srgbClr val="C0C0C0"/>
          </a:solidFill>
          <a:ln w="38100">
            <a:solidFill>
              <a:srgbClr val="FFCC00"/>
            </a:solidFill>
            <a:miter lim="800000"/>
            <a:headEnd/>
            <a:tailEnd/>
          </a:ln>
          <a:effectLst/>
        </p:spPr>
        <p:txBody>
          <a:bodyPr wrap="none" anchor="ctr">
            <a:spAutoFit/>
          </a:bodyPr>
          <a:lstStyle/>
          <a:p>
            <a:pPr>
              <a:defRPr/>
            </a:pPr>
            <a:endParaRPr lang="en-US">
              <a:effectLst>
                <a:outerShdw blurRad="38100" dist="38100" dir="2700000" algn="tl">
                  <a:srgbClr val="000000">
                    <a:alpha val="43137"/>
                  </a:srgbClr>
                </a:outerShdw>
              </a:effectLst>
            </a:endParaRPr>
          </a:p>
        </p:txBody>
      </p:sp>
      <p:sp>
        <p:nvSpPr>
          <p:cNvPr id="19493" name="Rectangle 37"/>
          <p:cNvSpPr>
            <a:spLocks noChangeArrowheads="1"/>
          </p:cNvSpPr>
          <p:nvPr/>
        </p:nvSpPr>
        <p:spPr bwMode="auto">
          <a:xfrm>
            <a:off x="7848600" y="1447800"/>
            <a:ext cx="152400" cy="1676400"/>
          </a:xfrm>
          <a:prstGeom prst="rect">
            <a:avLst/>
          </a:prstGeom>
          <a:solidFill>
            <a:srgbClr val="C0C0C0"/>
          </a:solidFill>
          <a:ln w="38100">
            <a:solidFill>
              <a:srgbClr val="FFCC00"/>
            </a:solidFill>
            <a:miter lim="800000"/>
            <a:headEnd/>
            <a:tailEnd/>
          </a:ln>
          <a:effectLst/>
        </p:spPr>
        <p:txBody>
          <a:bodyPr wrap="none" anchor="ctr">
            <a:spAutoFit/>
          </a:bodyPr>
          <a:lstStyle/>
          <a:p>
            <a:pPr>
              <a:defRPr/>
            </a:pPr>
            <a:endParaRPr lang="en-US">
              <a:effectLst>
                <a:outerShdw blurRad="38100" dist="38100" dir="2700000" algn="tl">
                  <a:srgbClr val="000000">
                    <a:alpha val="43137"/>
                  </a:srgbClr>
                </a:outerShdw>
              </a:effectLst>
            </a:endParaRPr>
          </a:p>
        </p:txBody>
      </p:sp>
      <p:sp>
        <p:nvSpPr>
          <p:cNvPr id="19494" name="Line 38"/>
          <p:cNvSpPr>
            <a:spLocks noChangeShapeType="1"/>
          </p:cNvSpPr>
          <p:nvPr/>
        </p:nvSpPr>
        <p:spPr bwMode="auto">
          <a:xfrm flipH="1">
            <a:off x="533400" y="2286000"/>
            <a:ext cx="609600" cy="0"/>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495" name="Line 39"/>
          <p:cNvSpPr>
            <a:spLocks noChangeShapeType="1"/>
          </p:cNvSpPr>
          <p:nvPr/>
        </p:nvSpPr>
        <p:spPr bwMode="auto">
          <a:xfrm flipH="1">
            <a:off x="8001000" y="2286000"/>
            <a:ext cx="609600" cy="0"/>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496" name="Line 40"/>
          <p:cNvSpPr>
            <a:spLocks noChangeShapeType="1"/>
          </p:cNvSpPr>
          <p:nvPr/>
        </p:nvSpPr>
        <p:spPr bwMode="auto">
          <a:xfrm>
            <a:off x="533400" y="2286000"/>
            <a:ext cx="0" cy="2209800"/>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497" name="Line 41"/>
          <p:cNvSpPr>
            <a:spLocks noChangeShapeType="1"/>
          </p:cNvSpPr>
          <p:nvPr/>
        </p:nvSpPr>
        <p:spPr bwMode="auto">
          <a:xfrm>
            <a:off x="533400" y="4495800"/>
            <a:ext cx="3733800" cy="0"/>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498" name="Line 42"/>
          <p:cNvSpPr>
            <a:spLocks noChangeShapeType="1"/>
          </p:cNvSpPr>
          <p:nvPr/>
        </p:nvSpPr>
        <p:spPr bwMode="auto">
          <a:xfrm>
            <a:off x="8610600" y="2286000"/>
            <a:ext cx="0" cy="2209800"/>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499" name="Line 43"/>
          <p:cNvSpPr>
            <a:spLocks noChangeShapeType="1"/>
          </p:cNvSpPr>
          <p:nvPr/>
        </p:nvSpPr>
        <p:spPr bwMode="auto">
          <a:xfrm flipH="1">
            <a:off x="4724400" y="4495800"/>
            <a:ext cx="3886200" cy="0"/>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500" name="Line 44"/>
          <p:cNvSpPr>
            <a:spLocks noChangeShapeType="1"/>
          </p:cNvSpPr>
          <p:nvPr/>
        </p:nvSpPr>
        <p:spPr bwMode="auto">
          <a:xfrm>
            <a:off x="4267200" y="4038600"/>
            <a:ext cx="0" cy="914400"/>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501" name="Line 45"/>
          <p:cNvSpPr>
            <a:spLocks noChangeShapeType="1"/>
          </p:cNvSpPr>
          <p:nvPr/>
        </p:nvSpPr>
        <p:spPr bwMode="auto">
          <a:xfrm>
            <a:off x="4419600" y="4267200"/>
            <a:ext cx="0" cy="457200"/>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502" name="Line 46"/>
          <p:cNvSpPr>
            <a:spLocks noChangeShapeType="1"/>
          </p:cNvSpPr>
          <p:nvPr/>
        </p:nvSpPr>
        <p:spPr bwMode="auto">
          <a:xfrm>
            <a:off x="4572000" y="4038600"/>
            <a:ext cx="0" cy="914400"/>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503" name="Line 47"/>
          <p:cNvSpPr>
            <a:spLocks noChangeShapeType="1"/>
          </p:cNvSpPr>
          <p:nvPr/>
        </p:nvSpPr>
        <p:spPr bwMode="auto">
          <a:xfrm>
            <a:off x="4724400" y="4267200"/>
            <a:ext cx="0" cy="457200"/>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504" name="Freeform 48"/>
          <p:cNvSpPr>
            <a:spLocks/>
          </p:cNvSpPr>
          <p:nvPr/>
        </p:nvSpPr>
        <p:spPr bwMode="auto">
          <a:xfrm>
            <a:off x="736600" y="1049338"/>
            <a:ext cx="482600" cy="474662"/>
          </a:xfrm>
          <a:custGeom>
            <a:avLst/>
            <a:gdLst/>
            <a:ahLst/>
            <a:cxnLst>
              <a:cxn ang="0">
                <a:pos x="0" y="99"/>
              </a:cxn>
              <a:cxn ang="0">
                <a:pos x="192" y="27"/>
              </a:cxn>
              <a:cxn ang="0">
                <a:pos x="304" y="299"/>
              </a:cxn>
            </a:cxnLst>
            <a:rect l="0" t="0" r="r" b="b"/>
            <a:pathLst>
              <a:path w="304" h="299">
                <a:moveTo>
                  <a:pt x="0" y="99"/>
                </a:moveTo>
                <a:cubicBezTo>
                  <a:pt x="49" y="82"/>
                  <a:pt x="132" y="0"/>
                  <a:pt x="192" y="27"/>
                </a:cubicBezTo>
                <a:cubicBezTo>
                  <a:pt x="252" y="54"/>
                  <a:pt x="281" y="242"/>
                  <a:pt x="304" y="299"/>
                </a:cubicBezTo>
              </a:path>
            </a:pathLst>
          </a:custGeom>
          <a:noFill/>
          <a:ln w="25400" cap="flat" cmpd="sng">
            <a:solidFill>
              <a:srgbClr val="00FF00"/>
            </a:solidFill>
            <a:prstDash val="solid"/>
            <a:round/>
            <a:headEnd type="none" w="med" len="me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505" name="Text Box 49"/>
          <p:cNvSpPr txBox="1">
            <a:spLocks noChangeArrowheads="1"/>
          </p:cNvSpPr>
          <p:nvPr/>
        </p:nvSpPr>
        <p:spPr bwMode="auto">
          <a:xfrm>
            <a:off x="0" y="838200"/>
            <a:ext cx="838200" cy="1189038"/>
          </a:xfrm>
          <a:prstGeom prst="rect">
            <a:avLst/>
          </a:prstGeom>
          <a:noFill/>
          <a:ln w="38100">
            <a:noFill/>
            <a:miter lim="800000"/>
            <a:headEnd/>
            <a:tailEnd/>
          </a:ln>
          <a:effectLst/>
        </p:spPr>
        <p:txBody>
          <a:bodyPr>
            <a:spAutoFit/>
          </a:bodyPr>
          <a:lstStyle/>
          <a:p>
            <a:pPr>
              <a:defRPr/>
            </a:pPr>
            <a:r>
              <a:rPr lang="en-US" sz="1200">
                <a:effectLst>
                  <a:outerShdw blurRad="38100" dist="38100" dir="2700000" algn="tl">
                    <a:srgbClr val="000000"/>
                  </a:outerShdw>
                </a:effectLst>
              </a:rPr>
              <a:t>Metal Contact</a:t>
            </a:r>
          </a:p>
          <a:p>
            <a:pPr>
              <a:defRPr/>
            </a:pPr>
            <a:r>
              <a:rPr lang="en-US" sz="1200">
                <a:effectLst>
                  <a:outerShdw blurRad="38100" dist="38100" dir="2700000" algn="tl">
                    <a:srgbClr val="000000"/>
                  </a:outerShdw>
                </a:effectLst>
              </a:rPr>
              <a:t>“Ohmic Contact”</a:t>
            </a:r>
          </a:p>
          <a:p>
            <a:pPr>
              <a:defRPr/>
            </a:pPr>
            <a:r>
              <a:rPr lang="en-US" sz="1200">
                <a:effectLst>
                  <a:outerShdw blurRad="38100" dist="38100" dir="2700000" algn="tl">
                    <a:srgbClr val="000000"/>
                  </a:outerShdw>
                </a:effectLst>
              </a:rPr>
              <a:t>(Rs~0)</a:t>
            </a:r>
          </a:p>
        </p:txBody>
      </p:sp>
      <p:sp>
        <p:nvSpPr>
          <p:cNvPr id="19506" name="Text Box 50"/>
          <p:cNvSpPr txBox="1">
            <a:spLocks noChangeArrowheads="1"/>
          </p:cNvSpPr>
          <p:nvPr/>
        </p:nvSpPr>
        <p:spPr bwMode="auto">
          <a:xfrm>
            <a:off x="3886200" y="4495800"/>
            <a:ext cx="381000" cy="396875"/>
          </a:xfrm>
          <a:prstGeom prst="rect">
            <a:avLst/>
          </a:prstGeom>
          <a:noFill/>
          <a:ln w="25400">
            <a:noFill/>
            <a:miter lim="800000"/>
            <a:headEnd/>
            <a:tailEnd/>
          </a:ln>
          <a:effectLst/>
        </p:spPr>
        <p:txBody>
          <a:bodyPr>
            <a:spAutoFit/>
          </a:bodyPr>
          <a:lstStyle/>
          <a:p>
            <a:pPr>
              <a:defRPr/>
            </a:pPr>
            <a:r>
              <a:rPr lang="en-US">
                <a:solidFill>
                  <a:srgbClr val="FFFF00"/>
                </a:solidFill>
                <a:effectLst>
                  <a:outerShdw blurRad="38100" dist="38100" dir="2700000" algn="tl">
                    <a:srgbClr val="000000"/>
                  </a:outerShdw>
                </a:effectLst>
              </a:rPr>
              <a:t>+</a:t>
            </a:r>
          </a:p>
        </p:txBody>
      </p:sp>
      <p:sp>
        <p:nvSpPr>
          <p:cNvPr id="19507" name="Text Box 51"/>
          <p:cNvSpPr txBox="1">
            <a:spLocks noChangeArrowheads="1"/>
          </p:cNvSpPr>
          <p:nvPr/>
        </p:nvSpPr>
        <p:spPr bwMode="auto">
          <a:xfrm>
            <a:off x="4724400" y="4343400"/>
            <a:ext cx="381000" cy="396875"/>
          </a:xfrm>
          <a:prstGeom prst="rect">
            <a:avLst/>
          </a:prstGeom>
          <a:noFill/>
          <a:ln w="25400">
            <a:noFill/>
            <a:miter lim="800000"/>
            <a:headEnd/>
            <a:tailEnd/>
          </a:ln>
          <a:effectLst/>
        </p:spPr>
        <p:txBody>
          <a:bodyPr>
            <a:spAutoFit/>
          </a:bodyPr>
          <a:lstStyle/>
          <a:p>
            <a:pPr>
              <a:defRPr/>
            </a:pPr>
            <a:r>
              <a:rPr lang="en-US">
                <a:solidFill>
                  <a:srgbClr val="FFFF00"/>
                </a:solidFill>
                <a:effectLst>
                  <a:outerShdw blurRad="38100" dist="38100" dir="2700000" algn="tl">
                    <a:srgbClr val="000000"/>
                  </a:outerShdw>
                </a:effectLst>
              </a:rPr>
              <a:t>_</a:t>
            </a:r>
          </a:p>
        </p:txBody>
      </p:sp>
      <p:sp>
        <p:nvSpPr>
          <p:cNvPr id="19508" name="Text Box 52"/>
          <p:cNvSpPr txBox="1">
            <a:spLocks noChangeArrowheads="1"/>
          </p:cNvSpPr>
          <p:nvPr/>
        </p:nvSpPr>
        <p:spPr bwMode="auto">
          <a:xfrm>
            <a:off x="3810000" y="4876800"/>
            <a:ext cx="1600200" cy="519113"/>
          </a:xfrm>
          <a:prstGeom prst="rect">
            <a:avLst/>
          </a:prstGeom>
          <a:noFill/>
          <a:ln w="38100">
            <a:noFill/>
            <a:miter lim="800000"/>
            <a:headEnd/>
            <a:tailEnd/>
          </a:ln>
          <a:effectLst/>
        </p:spPr>
        <p:txBody>
          <a:bodyPr>
            <a:spAutoFit/>
          </a:bodyPr>
          <a:lstStyle/>
          <a:p>
            <a:pPr>
              <a:defRPr/>
            </a:pPr>
            <a:r>
              <a:rPr lang="en-US" sz="2800">
                <a:solidFill>
                  <a:srgbClr val="FFFF00"/>
                </a:solidFill>
                <a:effectLst>
                  <a:outerShdw blurRad="38100" dist="38100" dir="2700000" algn="tl">
                    <a:srgbClr val="000000"/>
                  </a:outerShdw>
                </a:effectLst>
              </a:rPr>
              <a:t>V</a:t>
            </a:r>
            <a:r>
              <a:rPr lang="en-US" sz="2800" baseline="-25000">
                <a:solidFill>
                  <a:srgbClr val="FFFF00"/>
                </a:solidFill>
                <a:effectLst>
                  <a:outerShdw blurRad="38100" dist="38100" dir="2700000" algn="tl">
                    <a:srgbClr val="000000"/>
                  </a:outerShdw>
                </a:effectLst>
              </a:rPr>
              <a:t>applied</a:t>
            </a:r>
            <a:endParaRPr lang="en-US" sz="2800">
              <a:solidFill>
                <a:srgbClr val="FFFF00"/>
              </a:solidFill>
              <a:effectLst>
                <a:outerShdw blurRad="38100" dist="38100" dir="2700000" algn="tl">
                  <a:srgbClr val="000000"/>
                </a:outerShdw>
              </a:effectLst>
            </a:endParaRPr>
          </a:p>
        </p:txBody>
      </p:sp>
      <p:sp>
        <p:nvSpPr>
          <p:cNvPr id="19509" name="Line 53"/>
          <p:cNvSpPr>
            <a:spLocks noChangeShapeType="1"/>
          </p:cNvSpPr>
          <p:nvPr/>
        </p:nvSpPr>
        <p:spPr bwMode="auto">
          <a:xfrm flipH="1">
            <a:off x="381000" y="3657600"/>
            <a:ext cx="152400" cy="152400"/>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510" name="Line 54"/>
          <p:cNvSpPr>
            <a:spLocks noChangeShapeType="1"/>
          </p:cNvSpPr>
          <p:nvPr/>
        </p:nvSpPr>
        <p:spPr bwMode="auto">
          <a:xfrm>
            <a:off x="533400" y="3657600"/>
            <a:ext cx="152400" cy="152400"/>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9511" name="Text Box 55"/>
          <p:cNvSpPr txBox="1">
            <a:spLocks noChangeArrowheads="1"/>
          </p:cNvSpPr>
          <p:nvPr/>
        </p:nvSpPr>
        <p:spPr bwMode="auto">
          <a:xfrm>
            <a:off x="609600" y="3505200"/>
            <a:ext cx="665163" cy="519113"/>
          </a:xfrm>
          <a:prstGeom prst="rect">
            <a:avLst/>
          </a:prstGeom>
          <a:noFill/>
          <a:ln w="38100">
            <a:noFill/>
            <a:miter lim="800000"/>
            <a:headEnd/>
            <a:tailEnd/>
          </a:ln>
          <a:effectLst/>
        </p:spPr>
        <p:txBody>
          <a:bodyPr>
            <a:spAutoFit/>
          </a:bodyPr>
          <a:lstStyle/>
          <a:p>
            <a:pPr>
              <a:defRPr/>
            </a:pPr>
            <a:r>
              <a:rPr lang="en-US" sz="2800">
                <a:solidFill>
                  <a:srgbClr val="FFFF00"/>
                </a:solidFill>
                <a:effectLst>
                  <a:outerShdw blurRad="38100" dist="38100" dir="2700000" algn="tl">
                    <a:srgbClr val="000000"/>
                  </a:outerShdw>
                </a:effectLst>
                <a:latin typeface="Times New Roman" pitchFamily="18" charset="0"/>
              </a:rPr>
              <a:t>I</a:t>
            </a:r>
          </a:p>
        </p:txBody>
      </p:sp>
      <p:sp>
        <p:nvSpPr>
          <p:cNvPr id="19512" name="Text Box 56"/>
          <p:cNvSpPr txBox="1">
            <a:spLocks noChangeArrowheads="1"/>
          </p:cNvSpPr>
          <p:nvPr/>
        </p:nvSpPr>
        <p:spPr bwMode="auto">
          <a:xfrm>
            <a:off x="0" y="5486400"/>
            <a:ext cx="9144000" cy="1006475"/>
          </a:xfrm>
          <a:prstGeom prst="rect">
            <a:avLst/>
          </a:prstGeom>
          <a:noFill/>
          <a:ln w="38100">
            <a:noFill/>
            <a:miter lim="800000"/>
            <a:headEnd/>
            <a:tailEnd/>
          </a:ln>
          <a:effectLst/>
        </p:spPr>
        <p:txBody>
          <a:bodyPr>
            <a:spAutoFit/>
          </a:bodyPr>
          <a:lstStyle/>
          <a:p>
            <a:pPr>
              <a:defRPr/>
            </a:pPr>
            <a:r>
              <a:rPr lang="en-US">
                <a:effectLst>
                  <a:outerShdw blurRad="38100" dist="38100" dir="2700000" algn="tl">
                    <a:srgbClr val="000000"/>
                  </a:outerShdw>
                </a:effectLst>
              </a:rPr>
              <a:t>The pn junction is considered biased when an external voltage is applied.  There are two types of biasing:  Forward bias and Reverse bias. </a:t>
            </a:r>
          </a:p>
          <a:p>
            <a:pPr>
              <a:spcBef>
                <a:spcPct val="0"/>
              </a:spcBef>
              <a:defRPr/>
            </a:pPr>
            <a:r>
              <a:rPr lang="en-US">
                <a:effectLst>
                  <a:outerShdw blurRad="38100" dist="38100" dir="2700000" algn="tl">
                    <a:srgbClr val="000000"/>
                  </a:outerShdw>
                </a:effectLst>
              </a:rPr>
              <a:t> These are described on then next slide.</a:t>
            </a:r>
          </a:p>
        </p:txBody>
      </p:sp>
      <p:sp>
        <p:nvSpPr>
          <p:cNvPr id="52" name="Date Placeholder 51"/>
          <p:cNvSpPr>
            <a:spLocks noGrp="1"/>
          </p:cNvSpPr>
          <p:nvPr>
            <p:ph type="dt" sz="half" idx="10"/>
          </p:nvPr>
        </p:nvSpPr>
        <p:spPr/>
        <p:txBody>
          <a:bodyPr/>
          <a:lstStyle/>
          <a:p>
            <a:pPr>
              <a:defRPr/>
            </a:pPr>
            <a:fld id="{05221DF6-21D2-4D9A-B1ED-C707E50D64B9}" type="datetime1">
              <a:rPr lang="en-US" smtClean="0"/>
              <a:pPr>
                <a:defRPr/>
              </a:pPr>
              <a:t>3/10/2024</a:t>
            </a:fld>
            <a:endParaRPr lang="en-US"/>
          </a:p>
        </p:txBody>
      </p:sp>
      <p:sp>
        <p:nvSpPr>
          <p:cNvPr id="54" name="Slide Number Placeholder 53"/>
          <p:cNvSpPr>
            <a:spLocks noGrp="1"/>
          </p:cNvSpPr>
          <p:nvPr>
            <p:ph type="sldNum" sz="quarter" idx="12"/>
          </p:nvPr>
        </p:nvSpPr>
        <p:spPr/>
        <p:txBody>
          <a:bodyPr/>
          <a:lstStyle/>
          <a:p>
            <a:pPr>
              <a:defRPr/>
            </a:pPr>
            <a:fld id="{313A3DEE-37DC-4602-9687-B4D56009411F}"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6"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pPr>
              <a:defRPr/>
            </a:pPr>
            <a:r>
              <a:rPr lang="en-US" sz="3200" u="sng">
                <a:solidFill>
                  <a:schemeClr val="bg1"/>
                </a:solidFill>
                <a:effectLst>
                  <a:outerShdw blurRad="38100" dist="38100" dir="2700000" algn="tl">
                    <a:srgbClr val="000000"/>
                  </a:outerShdw>
                </a:effectLst>
              </a:rPr>
              <a:t>The Biased PN Junction</a:t>
            </a:r>
          </a:p>
        </p:txBody>
      </p:sp>
      <p:sp>
        <p:nvSpPr>
          <p:cNvPr id="20498" name="Text Box 18"/>
          <p:cNvSpPr txBox="1">
            <a:spLocks noChangeArrowheads="1"/>
          </p:cNvSpPr>
          <p:nvPr/>
        </p:nvSpPr>
        <p:spPr bwMode="auto">
          <a:xfrm>
            <a:off x="0" y="914400"/>
            <a:ext cx="2590800" cy="457200"/>
          </a:xfrm>
          <a:prstGeom prst="rect">
            <a:avLst/>
          </a:prstGeom>
          <a:noFill/>
          <a:ln w="25400">
            <a:noFill/>
            <a:miter lim="800000"/>
            <a:headEnd/>
            <a:tailEnd/>
          </a:ln>
          <a:effectLst/>
        </p:spPr>
        <p:txBody>
          <a:bodyPr>
            <a:spAutoFit/>
          </a:bodyPr>
          <a:lstStyle/>
          <a:p>
            <a:pPr algn="l">
              <a:defRPr/>
            </a:pPr>
            <a:r>
              <a:rPr lang="en-US" sz="2400" u="sng">
                <a:solidFill>
                  <a:srgbClr val="FFFF00"/>
                </a:solidFill>
                <a:effectLst>
                  <a:outerShdw blurRad="38100" dist="38100" dir="2700000" algn="tl">
                    <a:srgbClr val="000000"/>
                  </a:outerShdw>
                </a:effectLst>
              </a:rPr>
              <a:t>Forward Bias:</a:t>
            </a:r>
          </a:p>
        </p:txBody>
      </p:sp>
      <p:sp>
        <p:nvSpPr>
          <p:cNvPr id="20499" name="Text Box 19"/>
          <p:cNvSpPr txBox="1">
            <a:spLocks noChangeArrowheads="1"/>
          </p:cNvSpPr>
          <p:nvPr/>
        </p:nvSpPr>
        <p:spPr bwMode="auto">
          <a:xfrm>
            <a:off x="2209800" y="914400"/>
            <a:ext cx="6934200" cy="2530475"/>
          </a:xfrm>
          <a:prstGeom prst="rect">
            <a:avLst/>
          </a:prstGeom>
          <a:noFill/>
          <a:ln w="25400">
            <a:noFill/>
            <a:miter lim="800000"/>
            <a:headEnd/>
            <a:tailEnd/>
          </a:ln>
          <a:effectLst/>
        </p:spPr>
        <p:txBody>
          <a:bodyPr>
            <a:spAutoFit/>
          </a:bodyPr>
          <a:lstStyle/>
          <a:p>
            <a:pPr algn="just">
              <a:defRPr/>
            </a:pPr>
            <a:r>
              <a:rPr lang="en-US" dirty="0">
                <a:effectLst>
                  <a:outerShdw blurRad="38100" dist="38100" dir="2700000" algn="tl">
                    <a:srgbClr val="000000"/>
                  </a:outerShdw>
                </a:effectLst>
              </a:rPr>
              <a:t>In forward bias the depletion region shrinks slightly in width.  With this shrinking the energy required for charge carriers to cross the depletion region decreases exponentially.  Therefore, as the applied voltage increases, current starts to flow across the junction.  The barrier potential of the diode is the voltage at which appreciable current starts to flow through the diode.  The barrier potential varies for different materials.</a:t>
            </a:r>
          </a:p>
        </p:txBody>
      </p:sp>
      <p:sp>
        <p:nvSpPr>
          <p:cNvPr id="20500" name="Text Box 20"/>
          <p:cNvSpPr txBox="1">
            <a:spLocks noChangeArrowheads="1"/>
          </p:cNvSpPr>
          <p:nvPr/>
        </p:nvSpPr>
        <p:spPr bwMode="auto">
          <a:xfrm>
            <a:off x="0" y="3657600"/>
            <a:ext cx="2590800" cy="457200"/>
          </a:xfrm>
          <a:prstGeom prst="rect">
            <a:avLst/>
          </a:prstGeom>
          <a:noFill/>
          <a:ln w="25400">
            <a:noFill/>
            <a:miter lim="800000"/>
            <a:headEnd/>
            <a:tailEnd/>
          </a:ln>
          <a:effectLst/>
        </p:spPr>
        <p:txBody>
          <a:bodyPr>
            <a:spAutoFit/>
          </a:bodyPr>
          <a:lstStyle/>
          <a:p>
            <a:pPr algn="l">
              <a:defRPr/>
            </a:pPr>
            <a:r>
              <a:rPr lang="en-US" sz="2400" u="sng">
                <a:solidFill>
                  <a:srgbClr val="FFFF00"/>
                </a:solidFill>
                <a:effectLst>
                  <a:outerShdw blurRad="38100" dist="38100" dir="2700000" algn="tl">
                    <a:srgbClr val="000000"/>
                  </a:outerShdw>
                </a:effectLst>
              </a:rPr>
              <a:t>Reverse Bias:</a:t>
            </a:r>
          </a:p>
        </p:txBody>
      </p:sp>
      <p:sp>
        <p:nvSpPr>
          <p:cNvPr id="20501" name="Text Box 21"/>
          <p:cNvSpPr txBox="1">
            <a:spLocks noChangeArrowheads="1"/>
          </p:cNvSpPr>
          <p:nvPr/>
        </p:nvSpPr>
        <p:spPr bwMode="auto">
          <a:xfrm>
            <a:off x="2286000" y="3657600"/>
            <a:ext cx="6934200" cy="2835275"/>
          </a:xfrm>
          <a:prstGeom prst="rect">
            <a:avLst/>
          </a:prstGeom>
          <a:noFill/>
          <a:ln w="25400">
            <a:noFill/>
            <a:miter lim="800000"/>
            <a:headEnd/>
            <a:tailEnd/>
          </a:ln>
          <a:effectLst/>
        </p:spPr>
        <p:txBody>
          <a:bodyPr>
            <a:spAutoFit/>
          </a:bodyPr>
          <a:lstStyle/>
          <a:p>
            <a:pPr algn="just">
              <a:defRPr/>
            </a:pPr>
            <a:r>
              <a:rPr lang="en-US" dirty="0">
                <a:effectLst>
                  <a:outerShdw blurRad="38100" dist="38100" dir="2700000" algn="tl">
                    <a:srgbClr val="000000"/>
                  </a:outerShdw>
                </a:effectLst>
              </a:rPr>
              <a:t>Under reverse bias the depletion region widens.  This causes the electric field produced by the ions to cancel out the applied reverse bias voltage.   A small leakage current, Is (saturation current) flows under reverse bias conditions.  This saturation current is made up of electron-hole pairs being produced in the depletion region.  Saturation current is sometimes referred to as scale current because of it’s relationship to junction temperature.</a:t>
            </a:r>
          </a:p>
        </p:txBody>
      </p:sp>
      <p:sp>
        <p:nvSpPr>
          <p:cNvPr id="20502" name="Text Box 22"/>
          <p:cNvSpPr txBox="1">
            <a:spLocks noChangeArrowheads="1"/>
          </p:cNvSpPr>
          <p:nvPr/>
        </p:nvSpPr>
        <p:spPr bwMode="auto">
          <a:xfrm>
            <a:off x="152400" y="1676400"/>
            <a:ext cx="1752600" cy="396875"/>
          </a:xfrm>
          <a:prstGeom prst="rect">
            <a:avLst/>
          </a:prstGeom>
          <a:noFill/>
          <a:ln w="38100">
            <a:noFill/>
            <a:miter lim="800000"/>
            <a:headEnd/>
            <a:tailEnd/>
          </a:ln>
          <a:effectLst/>
        </p:spPr>
        <p:txBody>
          <a:bodyPr>
            <a:spAutoFit/>
          </a:bodyPr>
          <a:lstStyle/>
          <a:p>
            <a:pPr>
              <a:defRPr/>
            </a:pPr>
            <a:endParaRPr lang="en-US">
              <a:effectLst>
                <a:outerShdw blurRad="38100" dist="38100" dir="2700000" algn="tl">
                  <a:srgbClr val="000000"/>
                </a:outerShdw>
              </a:effectLst>
            </a:endParaRPr>
          </a:p>
        </p:txBody>
      </p:sp>
      <p:sp>
        <p:nvSpPr>
          <p:cNvPr id="20503" name="Text Box 23"/>
          <p:cNvSpPr txBox="1">
            <a:spLocks noChangeArrowheads="1"/>
          </p:cNvSpPr>
          <p:nvPr/>
        </p:nvSpPr>
        <p:spPr bwMode="auto">
          <a:xfrm>
            <a:off x="0" y="1600200"/>
            <a:ext cx="2209800" cy="519113"/>
          </a:xfrm>
          <a:prstGeom prst="rect">
            <a:avLst/>
          </a:prstGeom>
          <a:noFill/>
          <a:ln w="38100">
            <a:noFill/>
            <a:miter lim="800000"/>
            <a:headEnd/>
            <a:tailEnd/>
          </a:ln>
          <a:effectLst/>
        </p:spPr>
        <p:txBody>
          <a:bodyPr>
            <a:spAutoFit/>
          </a:bodyPr>
          <a:lstStyle/>
          <a:p>
            <a:pPr>
              <a:defRPr/>
            </a:pPr>
            <a:r>
              <a:rPr lang="en-US" sz="2800">
                <a:solidFill>
                  <a:srgbClr val="FFFF00"/>
                </a:solidFill>
                <a:effectLst>
                  <a:outerShdw blurRad="38100" dist="38100" dir="2700000" algn="tl">
                    <a:srgbClr val="000000"/>
                  </a:outerShdw>
                </a:effectLst>
              </a:rPr>
              <a:t>V</a:t>
            </a:r>
            <a:r>
              <a:rPr lang="en-US" sz="2800" baseline="-25000">
                <a:solidFill>
                  <a:srgbClr val="FFFF00"/>
                </a:solidFill>
                <a:effectLst>
                  <a:outerShdw blurRad="38100" dist="38100" dir="2700000" algn="tl">
                    <a:srgbClr val="000000"/>
                  </a:outerShdw>
                </a:effectLst>
              </a:rPr>
              <a:t>applied</a:t>
            </a:r>
            <a:r>
              <a:rPr lang="en-US" sz="2800">
                <a:solidFill>
                  <a:srgbClr val="FFFF00"/>
                </a:solidFill>
                <a:effectLst>
                  <a:outerShdw blurRad="38100" dist="38100" dir="2700000" algn="tl">
                    <a:srgbClr val="000000"/>
                  </a:outerShdw>
                </a:effectLst>
              </a:rPr>
              <a:t> &gt; 0</a:t>
            </a:r>
          </a:p>
        </p:txBody>
      </p:sp>
      <p:sp>
        <p:nvSpPr>
          <p:cNvPr id="20504" name="Text Box 24"/>
          <p:cNvSpPr txBox="1">
            <a:spLocks noChangeArrowheads="1"/>
          </p:cNvSpPr>
          <p:nvPr/>
        </p:nvSpPr>
        <p:spPr bwMode="auto">
          <a:xfrm>
            <a:off x="0" y="4343400"/>
            <a:ext cx="2209800" cy="519113"/>
          </a:xfrm>
          <a:prstGeom prst="rect">
            <a:avLst/>
          </a:prstGeom>
          <a:noFill/>
          <a:ln w="38100">
            <a:noFill/>
            <a:miter lim="800000"/>
            <a:headEnd/>
            <a:tailEnd/>
          </a:ln>
          <a:effectLst/>
        </p:spPr>
        <p:txBody>
          <a:bodyPr>
            <a:spAutoFit/>
          </a:bodyPr>
          <a:lstStyle/>
          <a:p>
            <a:pPr>
              <a:defRPr/>
            </a:pPr>
            <a:r>
              <a:rPr lang="en-US" sz="2800">
                <a:solidFill>
                  <a:srgbClr val="FFFF00"/>
                </a:solidFill>
                <a:effectLst>
                  <a:outerShdw blurRad="38100" dist="38100" dir="2700000" algn="tl">
                    <a:srgbClr val="000000"/>
                  </a:outerShdw>
                </a:effectLst>
              </a:rPr>
              <a:t>V</a:t>
            </a:r>
            <a:r>
              <a:rPr lang="en-US" sz="2800" baseline="-25000">
                <a:solidFill>
                  <a:srgbClr val="FFFF00"/>
                </a:solidFill>
                <a:effectLst>
                  <a:outerShdw blurRad="38100" dist="38100" dir="2700000" algn="tl">
                    <a:srgbClr val="000000"/>
                  </a:outerShdw>
                </a:effectLst>
              </a:rPr>
              <a:t>applied</a:t>
            </a:r>
            <a:r>
              <a:rPr lang="en-US" sz="2800">
                <a:solidFill>
                  <a:srgbClr val="FFFF00"/>
                </a:solidFill>
                <a:effectLst>
                  <a:outerShdw blurRad="38100" dist="38100" dir="2700000" algn="tl">
                    <a:srgbClr val="000000"/>
                  </a:outerShdw>
                </a:effectLst>
              </a:rPr>
              <a:t> &lt; 0</a:t>
            </a:r>
          </a:p>
        </p:txBody>
      </p:sp>
      <p:sp>
        <p:nvSpPr>
          <p:cNvPr id="25" name="Date Placeholder 24"/>
          <p:cNvSpPr>
            <a:spLocks noGrp="1"/>
          </p:cNvSpPr>
          <p:nvPr>
            <p:ph type="dt" sz="half" idx="10"/>
          </p:nvPr>
        </p:nvSpPr>
        <p:spPr/>
        <p:txBody>
          <a:bodyPr/>
          <a:lstStyle/>
          <a:p>
            <a:pPr>
              <a:defRPr/>
            </a:pPr>
            <a:fld id="{C5BF5C37-27C9-4986-90BC-BE40C8ECBD2B}" type="datetime1">
              <a:rPr lang="en-US" smtClean="0"/>
              <a:pPr>
                <a:defRPr/>
              </a:pPr>
              <a:t>3/10/2024</a:t>
            </a:fld>
            <a:endParaRPr lang="en-US"/>
          </a:p>
        </p:txBody>
      </p:sp>
      <p:sp>
        <p:nvSpPr>
          <p:cNvPr id="27" name="Slide Number Placeholder 26"/>
          <p:cNvSpPr>
            <a:spLocks noGrp="1"/>
          </p:cNvSpPr>
          <p:nvPr>
            <p:ph type="sldNum" sz="quarter" idx="12"/>
          </p:nvPr>
        </p:nvSpPr>
        <p:spPr/>
        <p:txBody>
          <a:bodyPr/>
          <a:lstStyle/>
          <a:p>
            <a:pPr>
              <a:defRPr/>
            </a:pPr>
            <a:fld id="{313A3DEE-37DC-4602-9687-B4D56009411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8" name="Text Box 16"/>
          <p:cNvSpPr txBox="1">
            <a:spLocks noChangeArrowheads="1"/>
          </p:cNvSpPr>
          <p:nvPr/>
        </p:nvSpPr>
        <p:spPr bwMode="auto">
          <a:xfrm>
            <a:off x="914400" y="0"/>
            <a:ext cx="7315200" cy="579438"/>
          </a:xfrm>
          <a:prstGeom prst="rect">
            <a:avLst/>
          </a:prstGeom>
          <a:noFill/>
          <a:ln w="25400">
            <a:noFill/>
            <a:miter lim="800000"/>
            <a:headEnd/>
            <a:tailEnd/>
          </a:ln>
          <a:effectLst/>
        </p:spPr>
        <p:txBody>
          <a:bodyPr>
            <a:spAutoFit/>
          </a:bodyPr>
          <a:lstStyle/>
          <a:p>
            <a:pPr>
              <a:defRPr/>
            </a:pPr>
            <a:r>
              <a:rPr lang="en-US" sz="3200" u="sng">
                <a:solidFill>
                  <a:schemeClr val="bg1"/>
                </a:solidFill>
                <a:effectLst>
                  <a:outerShdw blurRad="38100" dist="38100" dir="2700000" algn="tl">
                    <a:srgbClr val="000000"/>
                  </a:outerShdw>
                </a:effectLst>
              </a:rPr>
              <a:t>Properties of Diodes</a:t>
            </a:r>
          </a:p>
        </p:txBody>
      </p:sp>
      <p:sp>
        <p:nvSpPr>
          <p:cNvPr id="18450" name="Text Box 18"/>
          <p:cNvSpPr txBox="1">
            <a:spLocks noChangeArrowheads="1"/>
          </p:cNvSpPr>
          <p:nvPr/>
        </p:nvSpPr>
        <p:spPr bwMode="auto">
          <a:xfrm>
            <a:off x="1371600" y="533400"/>
            <a:ext cx="6400800" cy="396875"/>
          </a:xfrm>
          <a:prstGeom prst="rect">
            <a:avLst/>
          </a:prstGeom>
          <a:noFill/>
          <a:ln w="25400">
            <a:noFill/>
            <a:miter lim="800000"/>
            <a:headEnd/>
            <a:tailEnd/>
          </a:ln>
          <a:effectLst/>
        </p:spPr>
        <p:txBody>
          <a:bodyPr>
            <a:spAutoFit/>
          </a:bodyPr>
          <a:lstStyle/>
          <a:p>
            <a:pPr>
              <a:defRPr/>
            </a:pPr>
            <a:r>
              <a:rPr lang="en-US">
                <a:effectLst>
                  <a:outerShdw blurRad="38100" dist="38100" dir="2700000" algn="tl">
                    <a:srgbClr val="000000"/>
                  </a:outerShdw>
                </a:effectLst>
              </a:rPr>
              <a:t>Figure 1.10 – The Diode Transconductance Curve</a:t>
            </a:r>
            <a:r>
              <a:rPr lang="en-US" baseline="30000">
                <a:effectLst>
                  <a:outerShdw blurRad="38100" dist="38100" dir="2700000" algn="tl">
                    <a:srgbClr val="000000"/>
                  </a:outerShdw>
                </a:effectLst>
              </a:rPr>
              <a:t>2</a:t>
            </a:r>
          </a:p>
        </p:txBody>
      </p:sp>
      <p:sp>
        <p:nvSpPr>
          <p:cNvPr id="18488" name="Text Box 56"/>
          <p:cNvSpPr txBox="1">
            <a:spLocks noChangeArrowheads="1"/>
          </p:cNvSpPr>
          <p:nvPr/>
        </p:nvSpPr>
        <p:spPr bwMode="auto">
          <a:xfrm>
            <a:off x="6096000" y="1143000"/>
            <a:ext cx="3048000" cy="4359275"/>
          </a:xfrm>
          <a:prstGeom prst="rect">
            <a:avLst/>
          </a:prstGeom>
          <a:noFill/>
          <a:ln w="38100">
            <a:noFill/>
            <a:miter lim="800000"/>
            <a:headEnd/>
            <a:tailEnd/>
          </a:ln>
          <a:effectLst/>
        </p:spPr>
        <p:txBody>
          <a:bodyPr>
            <a:spAutoFit/>
          </a:bodyPr>
          <a:lstStyle/>
          <a:p>
            <a:pPr marL="230188" indent="-230188" algn="l">
              <a:buFontTx/>
              <a:buChar char="•"/>
              <a:defRPr/>
            </a:pPr>
            <a:r>
              <a:rPr lang="en-US">
                <a:effectLst>
                  <a:outerShdw blurRad="38100" dist="38100" dir="2700000" algn="tl">
                    <a:srgbClr val="000000"/>
                  </a:outerShdw>
                </a:effectLst>
              </a:rPr>
              <a:t>V</a:t>
            </a:r>
            <a:r>
              <a:rPr lang="en-US" baseline="-20000">
                <a:effectLst>
                  <a:outerShdw blurRad="38100" dist="38100" dir="2700000" algn="tl">
                    <a:srgbClr val="000000"/>
                  </a:outerShdw>
                </a:effectLst>
              </a:rPr>
              <a:t>D</a:t>
            </a:r>
            <a:r>
              <a:rPr lang="en-US">
                <a:effectLst>
                  <a:outerShdw blurRad="38100" dist="38100" dir="2700000" algn="tl">
                    <a:srgbClr val="000000"/>
                  </a:outerShdw>
                </a:effectLst>
              </a:rPr>
              <a:t> = Bias Voltage</a:t>
            </a:r>
          </a:p>
          <a:p>
            <a:pPr marL="230188" indent="-230188" algn="l">
              <a:buFontTx/>
              <a:buChar char="•"/>
              <a:defRPr/>
            </a:pPr>
            <a:r>
              <a:rPr lang="en-US">
                <a:effectLst>
                  <a:outerShdw blurRad="38100" dist="38100" dir="2700000" algn="tl">
                    <a:srgbClr val="000000"/>
                  </a:outerShdw>
                </a:effectLst>
              </a:rPr>
              <a:t>I</a:t>
            </a:r>
            <a:r>
              <a:rPr lang="en-US" baseline="-20000">
                <a:effectLst>
                  <a:outerShdw blurRad="38100" dist="38100" dir="2700000" algn="tl">
                    <a:srgbClr val="000000"/>
                  </a:outerShdw>
                </a:effectLst>
              </a:rPr>
              <a:t>D</a:t>
            </a:r>
            <a:r>
              <a:rPr lang="en-US">
                <a:effectLst>
                  <a:outerShdw blurRad="38100" dist="38100" dir="2700000" algn="tl">
                    <a:srgbClr val="000000"/>
                  </a:outerShdw>
                </a:effectLst>
              </a:rPr>
              <a:t> = Current through Diode.  I</a:t>
            </a:r>
            <a:r>
              <a:rPr lang="en-US" baseline="-20000">
                <a:effectLst>
                  <a:outerShdw blurRad="38100" dist="38100" dir="2700000" algn="tl">
                    <a:srgbClr val="000000"/>
                  </a:outerShdw>
                </a:effectLst>
              </a:rPr>
              <a:t>D</a:t>
            </a:r>
            <a:r>
              <a:rPr lang="en-US">
                <a:effectLst>
                  <a:outerShdw blurRad="38100" dist="38100" dir="2700000" algn="tl">
                    <a:srgbClr val="000000"/>
                  </a:outerShdw>
                </a:effectLst>
              </a:rPr>
              <a:t> is Negative for Reverse Bias and Positive for Forward Bias</a:t>
            </a:r>
          </a:p>
          <a:p>
            <a:pPr marL="230188" indent="-230188" algn="l">
              <a:buFontTx/>
              <a:buChar char="•"/>
              <a:defRPr/>
            </a:pPr>
            <a:r>
              <a:rPr lang="en-US">
                <a:effectLst>
                  <a:outerShdw blurRad="38100" dist="38100" dir="2700000" algn="tl">
                    <a:srgbClr val="000000"/>
                  </a:outerShdw>
                </a:effectLst>
              </a:rPr>
              <a:t>I</a:t>
            </a:r>
            <a:r>
              <a:rPr lang="en-US" baseline="-20000">
                <a:effectLst>
                  <a:outerShdw blurRad="38100" dist="38100" dir="2700000" algn="tl">
                    <a:srgbClr val="000000"/>
                  </a:outerShdw>
                </a:effectLst>
              </a:rPr>
              <a:t>S</a:t>
            </a:r>
            <a:r>
              <a:rPr lang="en-US">
                <a:effectLst>
                  <a:outerShdw blurRad="38100" dist="38100" dir="2700000" algn="tl">
                    <a:srgbClr val="000000"/>
                  </a:outerShdw>
                </a:effectLst>
              </a:rPr>
              <a:t> = Saturation Current</a:t>
            </a:r>
          </a:p>
          <a:p>
            <a:pPr marL="230188" indent="-230188" algn="l">
              <a:buFontTx/>
              <a:buChar char="•"/>
              <a:defRPr/>
            </a:pPr>
            <a:r>
              <a:rPr lang="en-US">
                <a:effectLst>
                  <a:outerShdw blurRad="38100" dist="38100" dir="2700000" algn="tl">
                    <a:srgbClr val="000000"/>
                  </a:outerShdw>
                </a:effectLst>
              </a:rPr>
              <a:t>V</a:t>
            </a:r>
            <a:r>
              <a:rPr lang="en-US" baseline="-20000">
                <a:effectLst>
                  <a:outerShdw blurRad="38100" dist="38100" dir="2700000" algn="tl">
                    <a:srgbClr val="000000"/>
                  </a:outerShdw>
                </a:effectLst>
              </a:rPr>
              <a:t>BR</a:t>
            </a:r>
            <a:r>
              <a:rPr lang="en-US">
                <a:effectLst>
                  <a:outerShdw blurRad="38100" dist="38100" dir="2700000" algn="tl">
                    <a:srgbClr val="000000"/>
                  </a:outerShdw>
                </a:effectLst>
              </a:rPr>
              <a:t> = Breakdown Voltage</a:t>
            </a:r>
          </a:p>
          <a:p>
            <a:pPr marL="230188" indent="-230188" algn="l">
              <a:buFontTx/>
              <a:buChar char="•"/>
              <a:defRPr/>
            </a:pPr>
            <a:r>
              <a:rPr lang="en-US">
                <a:effectLst>
                  <a:outerShdw blurRad="38100" dist="38100" dir="2700000" algn="tl">
                    <a:srgbClr val="000000"/>
                  </a:outerShdw>
                </a:effectLst>
              </a:rPr>
              <a:t>V</a:t>
            </a:r>
            <a:r>
              <a:rPr lang="en-US" baseline="-25000">
                <a:effectLst>
                  <a:outerShdw blurRad="38100" dist="38100" dir="2700000" algn="tl">
                    <a:srgbClr val="000000"/>
                  </a:outerShdw>
                </a:effectLst>
                <a:latin typeface="Times New Roman" pitchFamily="18" charset="0"/>
                <a:sym typeface="Symbol" pitchFamily="18" charset="2"/>
              </a:rPr>
              <a:t></a:t>
            </a:r>
            <a:r>
              <a:rPr lang="en-US">
                <a:effectLst>
                  <a:outerShdw blurRad="38100" dist="38100" dir="2700000" algn="tl">
                    <a:srgbClr val="000000"/>
                  </a:outerShdw>
                </a:effectLst>
                <a:latin typeface="Times New Roman" pitchFamily="18" charset="0"/>
                <a:sym typeface="Symbol" pitchFamily="18" charset="2"/>
              </a:rPr>
              <a:t> = Barrier Potential Voltage</a:t>
            </a:r>
            <a:endParaRPr lang="en-US" baseline="-25000">
              <a:effectLst>
                <a:outerShdw blurRad="38100" dist="38100" dir="2700000" algn="tl">
                  <a:srgbClr val="000000"/>
                </a:outerShdw>
              </a:effectLst>
              <a:latin typeface="Times New Roman" pitchFamily="18" charset="0"/>
              <a:sym typeface="Symbol" pitchFamily="18" charset="2"/>
            </a:endParaRPr>
          </a:p>
        </p:txBody>
      </p:sp>
      <p:grpSp>
        <p:nvGrpSpPr>
          <p:cNvPr id="11271" name="Group 61"/>
          <p:cNvGrpSpPr>
            <a:grpSpLocks/>
          </p:cNvGrpSpPr>
          <p:nvPr/>
        </p:nvGrpSpPr>
        <p:grpSpPr bwMode="auto">
          <a:xfrm>
            <a:off x="228600" y="990600"/>
            <a:ext cx="5715000" cy="5638800"/>
            <a:chOff x="144" y="624"/>
            <a:chExt cx="3600" cy="3552"/>
          </a:xfrm>
        </p:grpSpPr>
        <p:sp>
          <p:nvSpPr>
            <p:cNvPr id="18454" name="Text Box 22"/>
            <p:cNvSpPr txBox="1">
              <a:spLocks noChangeArrowheads="1"/>
            </p:cNvSpPr>
            <p:nvPr/>
          </p:nvSpPr>
          <p:spPr bwMode="auto">
            <a:xfrm>
              <a:off x="3324" y="2400"/>
              <a:ext cx="420" cy="288"/>
            </a:xfrm>
            <a:prstGeom prst="rect">
              <a:avLst/>
            </a:prstGeom>
            <a:noFill/>
            <a:ln w="38100">
              <a:noFill/>
              <a:miter lim="800000"/>
              <a:headEnd/>
              <a:tailEnd/>
            </a:ln>
            <a:effectLst/>
          </p:spPr>
          <p:txBody>
            <a:bodyPr>
              <a:spAutoFit/>
            </a:bodyPr>
            <a:lstStyle/>
            <a:p>
              <a:pPr>
                <a:defRPr/>
              </a:pPr>
              <a:r>
                <a:rPr lang="en-US" sz="2400">
                  <a:effectLst>
                    <a:outerShdw blurRad="38100" dist="38100" dir="2700000" algn="tl">
                      <a:srgbClr val="000000"/>
                    </a:outerShdw>
                  </a:effectLst>
                </a:rPr>
                <a:t>V</a:t>
              </a:r>
              <a:r>
                <a:rPr lang="en-US" sz="2400" baseline="-25000">
                  <a:effectLst>
                    <a:outerShdw blurRad="38100" dist="38100" dir="2700000" algn="tl">
                      <a:srgbClr val="000000"/>
                    </a:outerShdw>
                  </a:effectLst>
                </a:rPr>
                <a:t>D</a:t>
              </a:r>
            </a:p>
          </p:txBody>
        </p:sp>
        <p:sp>
          <p:nvSpPr>
            <p:cNvPr id="18455" name="Text Box 23"/>
            <p:cNvSpPr txBox="1">
              <a:spLocks noChangeArrowheads="1"/>
            </p:cNvSpPr>
            <p:nvPr/>
          </p:nvSpPr>
          <p:spPr bwMode="auto">
            <a:xfrm>
              <a:off x="1488" y="624"/>
              <a:ext cx="323" cy="288"/>
            </a:xfrm>
            <a:prstGeom prst="rect">
              <a:avLst/>
            </a:prstGeom>
            <a:noFill/>
            <a:ln w="38100">
              <a:noFill/>
              <a:miter lim="800000"/>
              <a:headEnd/>
              <a:tailEnd/>
            </a:ln>
            <a:effectLst/>
          </p:spPr>
          <p:txBody>
            <a:bodyPr>
              <a:spAutoFit/>
            </a:bodyPr>
            <a:lstStyle/>
            <a:p>
              <a:pPr>
                <a:defRPr/>
              </a:pPr>
              <a:r>
                <a:rPr lang="en-US" sz="2400">
                  <a:effectLst>
                    <a:outerShdw blurRad="38100" dist="38100" dir="2700000" algn="tl">
                      <a:srgbClr val="000000"/>
                    </a:outerShdw>
                  </a:effectLst>
                </a:rPr>
                <a:t>I</a:t>
              </a:r>
              <a:r>
                <a:rPr lang="en-US" sz="2400" baseline="-25000">
                  <a:effectLst>
                    <a:outerShdw blurRad="38100" dist="38100" dir="2700000" algn="tl">
                      <a:srgbClr val="000000"/>
                    </a:outerShdw>
                  </a:effectLst>
                </a:rPr>
                <a:t>D</a:t>
              </a:r>
            </a:p>
          </p:txBody>
        </p:sp>
        <p:sp>
          <p:nvSpPr>
            <p:cNvPr id="18456" name="Text Box 24"/>
            <p:cNvSpPr txBox="1">
              <a:spLocks noChangeArrowheads="1"/>
            </p:cNvSpPr>
            <p:nvPr/>
          </p:nvSpPr>
          <p:spPr bwMode="auto">
            <a:xfrm>
              <a:off x="1811" y="720"/>
              <a:ext cx="493" cy="212"/>
            </a:xfrm>
            <a:prstGeom prst="rect">
              <a:avLst/>
            </a:prstGeom>
            <a:noFill/>
            <a:ln w="38100">
              <a:noFill/>
              <a:miter lim="800000"/>
              <a:headEnd/>
              <a:tailEnd/>
            </a:ln>
            <a:effectLst/>
          </p:spPr>
          <p:txBody>
            <a:bodyPr>
              <a:spAutoFit/>
            </a:bodyPr>
            <a:lstStyle/>
            <a:p>
              <a:pPr>
                <a:defRPr/>
              </a:pPr>
              <a:r>
                <a:rPr lang="en-US" sz="1600">
                  <a:effectLst>
                    <a:outerShdw blurRad="38100" dist="38100" dir="2700000" algn="tl">
                      <a:srgbClr val="000000"/>
                    </a:outerShdw>
                  </a:effectLst>
                </a:rPr>
                <a:t>(mA)</a:t>
              </a:r>
            </a:p>
          </p:txBody>
        </p:sp>
        <p:sp>
          <p:nvSpPr>
            <p:cNvPr id="18457" name="Text Box 25"/>
            <p:cNvSpPr txBox="1">
              <a:spLocks noChangeArrowheads="1"/>
            </p:cNvSpPr>
            <p:nvPr/>
          </p:nvSpPr>
          <p:spPr bwMode="auto">
            <a:xfrm>
              <a:off x="1780" y="3888"/>
              <a:ext cx="428" cy="212"/>
            </a:xfrm>
            <a:prstGeom prst="rect">
              <a:avLst/>
            </a:prstGeom>
            <a:noFill/>
            <a:ln w="38100">
              <a:noFill/>
              <a:miter lim="800000"/>
              <a:headEnd/>
              <a:tailEnd/>
            </a:ln>
            <a:effectLst/>
          </p:spPr>
          <p:txBody>
            <a:bodyPr>
              <a:spAutoFit/>
            </a:bodyPr>
            <a:lstStyle/>
            <a:p>
              <a:pPr>
                <a:defRPr/>
              </a:pPr>
              <a:r>
                <a:rPr lang="en-US" sz="1600">
                  <a:effectLst>
                    <a:outerShdw blurRad="38100" dist="38100" dir="2700000" algn="tl">
                      <a:srgbClr val="000000"/>
                    </a:outerShdw>
                  </a:effectLst>
                </a:rPr>
                <a:t>(nA)</a:t>
              </a:r>
            </a:p>
          </p:txBody>
        </p:sp>
        <p:sp>
          <p:nvSpPr>
            <p:cNvPr id="18458" name="Line 26"/>
            <p:cNvSpPr>
              <a:spLocks noChangeShapeType="1"/>
            </p:cNvSpPr>
            <p:nvPr/>
          </p:nvSpPr>
          <p:spPr bwMode="auto">
            <a:xfrm flipV="1">
              <a:off x="1811" y="672"/>
              <a:ext cx="0" cy="1680"/>
            </a:xfrm>
            <a:prstGeom prst="line">
              <a:avLst/>
            </a:prstGeom>
            <a:noFill/>
            <a:ln w="38100">
              <a:solidFill>
                <a:schemeClr val="bg1"/>
              </a:solidFill>
              <a:round/>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59" name="Line 27"/>
            <p:cNvSpPr>
              <a:spLocks noChangeShapeType="1"/>
            </p:cNvSpPr>
            <p:nvPr/>
          </p:nvSpPr>
          <p:spPr bwMode="auto">
            <a:xfrm>
              <a:off x="1811" y="3360"/>
              <a:ext cx="0" cy="816"/>
            </a:xfrm>
            <a:prstGeom prst="line">
              <a:avLst/>
            </a:prstGeom>
            <a:noFill/>
            <a:ln w="38100">
              <a:solidFill>
                <a:schemeClr val="bg1"/>
              </a:solidFill>
              <a:round/>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60" name="Line 28"/>
            <p:cNvSpPr>
              <a:spLocks noChangeShapeType="1"/>
            </p:cNvSpPr>
            <p:nvPr/>
          </p:nvSpPr>
          <p:spPr bwMode="auto">
            <a:xfrm>
              <a:off x="1811" y="2352"/>
              <a:ext cx="0" cy="864"/>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61" name="Freeform 29"/>
            <p:cNvSpPr>
              <a:spLocks/>
            </p:cNvSpPr>
            <p:nvPr/>
          </p:nvSpPr>
          <p:spPr bwMode="auto">
            <a:xfrm>
              <a:off x="1718" y="3168"/>
              <a:ext cx="193" cy="75"/>
            </a:xfrm>
            <a:custGeom>
              <a:avLst/>
              <a:gdLst/>
              <a:ahLst/>
              <a:cxnLst>
                <a:cxn ang="0">
                  <a:pos x="0" y="0"/>
                </a:cxn>
                <a:cxn ang="0">
                  <a:pos x="63" y="57"/>
                </a:cxn>
                <a:cxn ang="0">
                  <a:pos x="225" y="9"/>
                </a:cxn>
                <a:cxn ang="0">
                  <a:pos x="300" y="75"/>
                </a:cxn>
              </a:cxnLst>
              <a:rect l="0" t="0" r="r" b="b"/>
              <a:pathLst>
                <a:path w="300" h="75">
                  <a:moveTo>
                    <a:pt x="0" y="0"/>
                  </a:moveTo>
                  <a:cubicBezTo>
                    <a:pt x="10" y="9"/>
                    <a:pt x="26" y="56"/>
                    <a:pt x="63" y="57"/>
                  </a:cubicBezTo>
                  <a:cubicBezTo>
                    <a:pt x="100" y="58"/>
                    <a:pt x="186" y="6"/>
                    <a:pt x="225" y="9"/>
                  </a:cubicBezTo>
                  <a:cubicBezTo>
                    <a:pt x="264" y="12"/>
                    <a:pt x="285" y="61"/>
                    <a:pt x="300" y="75"/>
                  </a:cubicBezTo>
                </a:path>
              </a:pathLst>
            </a:custGeom>
            <a:noFill/>
            <a:ln w="38100" cap="flat" cmpd="sng">
              <a:solidFill>
                <a:schemeClr val="bg1"/>
              </a:solidFill>
              <a:prstDash val="solid"/>
              <a:round/>
              <a:headEnd type="none" w="med" len="med"/>
              <a:tailEnd type="non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62" name="Freeform 30"/>
            <p:cNvSpPr>
              <a:spLocks/>
            </p:cNvSpPr>
            <p:nvPr/>
          </p:nvSpPr>
          <p:spPr bwMode="auto">
            <a:xfrm>
              <a:off x="1718" y="3312"/>
              <a:ext cx="193" cy="75"/>
            </a:xfrm>
            <a:custGeom>
              <a:avLst/>
              <a:gdLst/>
              <a:ahLst/>
              <a:cxnLst>
                <a:cxn ang="0">
                  <a:pos x="0" y="0"/>
                </a:cxn>
                <a:cxn ang="0">
                  <a:pos x="63" y="57"/>
                </a:cxn>
                <a:cxn ang="0">
                  <a:pos x="225" y="9"/>
                </a:cxn>
                <a:cxn ang="0">
                  <a:pos x="300" y="75"/>
                </a:cxn>
              </a:cxnLst>
              <a:rect l="0" t="0" r="r" b="b"/>
              <a:pathLst>
                <a:path w="300" h="75">
                  <a:moveTo>
                    <a:pt x="0" y="0"/>
                  </a:moveTo>
                  <a:cubicBezTo>
                    <a:pt x="10" y="9"/>
                    <a:pt x="26" y="56"/>
                    <a:pt x="63" y="57"/>
                  </a:cubicBezTo>
                  <a:cubicBezTo>
                    <a:pt x="100" y="58"/>
                    <a:pt x="186" y="6"/>
                    <a:pt x="225" y="9"/>
                  </a:cubicBezTo>
                  <a:cubicBezTo>
                    <a:pt x="264" y="12"/>
                    <a:pt x="285" y="61"/>
                    <a:pt x="300" y="75"/>
                  </a:cubicBezTo>
                </a:path>
              </a:pathLst>
            </a:custGeom>
            <a:noFill/>
            <a:ln w="38100" cap="flat" cmpd="sng">
              <a:solidFill>
                <a:schemeClr val="bg1"/>
              </a:solidFill>
              <a:prstDash val="solid"/>
              <a:round/>
              <a:headEnd type="none" w="med" len="med"/>
              <a:tailEnd type="non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63" name="Freeform 31"/>
            <p:cNvSpPr>
              <a:spLocks/>
            </p:cNvSpPr>
            <p:nvPr/>
          </p:nvSpPr>
          <p:spPr bwMode="auto">
            <a:xfrm>
              <a:off x="298" y="3024"/>
              <a:ext cx="193" cy="75"/>
            </a:xfrm>
            <a:custGeom>
              <a:avLst/>
              <a:gdLst/>
              <a:ahLst/>
              <a:cxnLst>
                <a:cxn ang="0">
                  <a:pos x="0" y="0"/>
                </a:cxn>
                <a:cxn ang="0">
                  <a:pos x="63" y="57"/>
                </a:cxn>
                <a:cxn ang="0">
                  <a:pos x="225" y="9"/>
                </a:cxn>
                <a:cxn ang="0">
                  <a:pos x="300" y="75"/>
                </a:cxn>
              </a:cxnLst>
              <a:rect l="0" t="0" r="r" b="b"/>
              <a:pathLst>
                <a:path w="300" h="75">
                  <a:moveTo>
                    <a:pt x="0" y="0"/>
                  </a:moveTo>
                  <a:cubicBezTo>
                    <a:pt x="10" y="9"/>
                    <a:pt x="26" y="56"/>
                    <a:pt x="63" y="57"/>
                  </a:cubicBezTo>
                  <a:cubicBezTo>
                    <a:pt x="100" y="58"/>
                    <a:pt x="186" y="6"/>
                    <a:pt x="225" y="9"/>
                  </a:cubicBezTo>
                  <a:cubicBezTo>
                    <a:pt x="264" y="12"/>
                    <a:pt x="285" y="61"/>
                    <a:pt x="300" y="75"/>
                  </a:cubicBezTo>
                </a:path>
              </a:pathLst>
            </a:custGeom>
            <a:noFill/>
            <a:ln w="38100" cap="flat" cmpd="sng">
              <a:solidFill>
                <a:schemeClr val="bg1"/>
              </a:solidFill>
              <a:prstDash val="solid"/>
              <a:round/>
              <a:headEnd type="none" w="med" len="med"/>
              <a:tailEnd type="non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64" name="Freeform 32"/>
            <p:cNvSpPr>
              <a:spLocks/>
            </p:cNvSpPr>
            <p:nvPr/>
          </p:nvSpPr>
          <p:spPr bwMode="auto">
            <a:xfrm>
              <a:off x="298" y="3168"/>
              <a:ext cx="193" cy="75"/>
            </a:xfrm>
            <a:custGeom>
              <a:avLst/>
              <a:gdLst/>
              <a:ahLst/>
              <a:cxnLst>
                <a:cxn ang="0">
                  <a:pos x="0" y="0"/>
                </a:cxn>
                <a:cxn ang="0">
                  <a:pos x="63" y="57"/>
                </a:cxn>
                <a:cxn ang="0">
                  <a:pos x="225" y="9"/>
                </a:cxn>
                <a:cxn ang="0">
                  <a:pos x="300" y="75"/>
                </a:cxn>
              </a:cxnLst>
              <a:rect l="0" t="0" r="r" b="b"/>
              <a:pathLst>
                <a:path w="300" h="75">
                  <a:moveTo>
                    <a:pt x="0" y="0"/>
                  </a:moveTo>
                  <a:cubicBezTo>
                    <a:pt x="10" y="9"/>
                    <a:pt x="26" y="56"/>
                    <a:pt x="63" y="57"/>
                  </a:cubicBezTo>
                  <a:cubicBezTo>
                    <a:pt x="100" y="58"/>
                    <a:pt x="186" y="6"/>
                    <a:pt x="225" y="9"/>
                  </a:cubicBezTo>
                  <a:cubicBezTo>
                    <a:pt x="264" y="12"/>
                    <a:pt x="285" y="61"/>
                    <a:pt x="300" y="75"/>
                  </a:cubicBezTo>
                </a:path>
              </a:pathLst>
            </a:custGeom>
            <a:noFill/>
            <a:ln w="38100" cap="flat" cmpd="sng">
              <a:solidFill>
                <a:schemeClr val="bg1"/>
              </a:solidFill>
              <a:prstDash val="solid"/>
              <a:round/>
              <a:headEnd type="none" w="med" len="med"/>
              <a:tailEnd type="non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65" name="Freeform 33"/>
            <p:cNvSpPr>
              <a:spLocks/>
            </p:cNvSpPr>
            <p:nvPr/>
          </p:nvSpPr>
          <p:spPr bwMode="auto">
            <a:xfrm rot="5400000">
              <a:off x="828" y="2422"/>
              <a:ext cx="300" cy="63"/>
            </a:xfrm>
            <a:custGeom>
              <a:avLst/>
              <a:gdLst/>
              <a:ahLst/>
              <a:cxnLst>
                <a:cxn ang="0">
                  <a:pos x="0" y="0"/>
                </a:cxn>
                <a:cxn ang="0">
                  <a:pos x="63" y="57"/>
                </a:cxn>
                <a:cxn ang="0">
                  <a:pos x="225" y="9"/>
                </a:cxn>
                <a:cxn ang="0">
                  <a:pos x="300" y="75"/>
                </a:cxn>
              </a:cxnLst>
              <a:rect l="0" t="0" r="r" b="b"/>
              <a:pathLst>
                <a:path w="300" h="75">
                  <a:moveTo>
                    <a:pt x="0" y="0"/>
                  </a:moveTo>
                  <a:cubicBezTo>
                    <a:pt x="10" y="9"/>
                    <a:pt x="26" y="56"/>
                    <a:pt x="63" y="57"/>
                  </a:cubicBezTo>
                  <a:cubicBezTo>
                    <a:pt x="100" y="58"/>
                    <a:pt x="186" y="6"/>
                    <a:pt x="225" y="9"/>
                  </a:cubicBezTo>
                  <a:cubicBezTo>
                    <a:pt x="264" y="12"/>
                    <a:pt x="285" y="61"/>
                    <a:pt x="300" y="75"/>
                  </a:cubicBezTo>
                </a:path>
              </a:pathLst>
            </a:custGeom>
            <a:noFill/>
            <a:ln w="38100" cap="flat" cmpd="sng">
              <a:solidFill>
                <a:schemeClr val="bg1"/>
              </a:solidFill>
              <a:prstDash val="solid"/>
              <a:round/>
              <a:headEnd type="none" w="med" len="med"/>
              <a:tailEnd type="non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66" name="Freeform 34"/>
            <p:cNvSpPr>
              <a:spLocks/>
            </p:cNvSpPr>
            <p:nvPr/>
          </p:nvSpPr>
          <p:spPr bwMode="auto">
            <a:xfrm rot="5400000">
              <a:off x="735" y="2423"/>
              <a:ext cx="300" cy="61"/>
            </a:xfrm>
            <a:custGeom>
              <a:avLst/>
              <a:gdLst/>
              <a:ahLst/>
              <a:cxnLst>
                <a:cxn ang="0">
                  <a:pos x="0" y="0"/>
                </a:cxn>
                <a:cxn ang="0">
                  <a:pos x="63" y="57"/>
                </a:cxn>
                <a:cxn ang="0">
                  <a:pos x="225" y="9"/>
                </a:cxn>
                <a:cxn ang="0">
                  <a:pos x="300" y="75"/>
                </a:cxn>
              </a:cxnLst>
              <a:rect l="0" t="0" r="r" b="b"/>
              <a:pathLst>
                <a:path w="300" h="75">
                  <a:moveTo>
                    <a:pt x="0" y="0"/>
                  </a:moveTo>
                  <a:cubicBezTo>
                    <a:pt x="10" y="9"/>
                    <a:pt x="26" y="56"/>
                    <a:pt x="63" y="57"/>
                  </a:cubicBezTo>
                  <a:cubicBezTo>
                    <a:pt x="100" y="58"/>
                    <a:pt x="186" y="6"/>
                    <a:pt x="225" y="9"/>
                  </a:cubicBezTo>
                  <a:cubicBezTo>
                    <a:pt x="264" y="12"/>
                    <a:pt x="285" y="61"/>
                    <a:pt x="300" y="75"/>
                  </a:cubicBezTo>
                </a:path>
              </a:pathLst>
            </a:custGeom>
            <a:noFill/>
            <a:ln w="38100" cap="flat" cmpd="sng">
              <a:solidFill>
                <a:schemeClr val="bg1"/>
              </a:solidFill>
              <a:prstDash val="solid"/>
              <a:round/>
              <a:headEnd type="none" w="med" len="med"/>
              <a:tailEnd type="non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67" name="Line 35"/>
            <p:cNvSpPr>
              <a:spLocks noChangeShapeType="1"/>
            </p:cNvSpPr>
            <p:nvPr/>
          </p:nvSpPr>
          <p:spPr bwMode="auto">
            <a:xfrm>
              <a:off x="1811" y="2400"/>
              <a:ext cx="1667" cy="0"/>
            </a:xfrm>
            <a:prstGeom prst="line">
              <a:avLst/>
            </a:prstGeom>
            <a:noFill/>
            <a:ln w="38100">
              <a:solidFill>
                <a:schemeClr val="bg1"/>
              </a:solidFill>
              <a:round/>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68" name="Line 36"/>
            <p:cNvSpPr>
              <a:spLocks noChangeShapeType="1"/>
            </p:cNvSpPr>
            <p:nvPr/>
          </p:nvSpPr>
          <p:spPr bwMode="auto">
            <a:xfrm flipH="1">
              <a:off x="144" y="2400"/>
              <a:ext cx="741" cy="0"/>
            </a:xfrm>
            <a:prstGeom prst="line">
              <a:avLst/>
            </a:prstGeom>
            <a:noFill/>
            <a:ln w="38100">
              <a:solidFill>
                <a:schemeClr val="bg1"/>
              </a:solidFill>
              <a:round/>
              <a:headEnd/>
              <a:tailEnd type="triangl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69" name="Line 37"/>
            <p:cNvSpPr>
              <a:spLocks noChangeShapeType="1"/>
            </p:cNvSpPr>
            <p:nvPr/>
          </p:nvSpPr>
          <p:spPr bwMode="auto">
            <a:xfrm flipH="1">
              <a:off x="977" y="2400"/>
              <a:ext cx="834" cy="0"/>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70" name="Freeform 38"/>
            <p:cNvSpPr>
              <a:spLocks/>
            </p:cNvSpPr>
            <p:nvPr/>
          </p:nvSpPr>
          <p:spPr bwMode="auto">
            <a:xfrm>
              <a:off x="1813" y="676"/>
              <a:ext cx="1240" cy="1782"/>
            </a:xfrm>
            <a:custGeom>
              <a:avLst/>
              <a:gdLst/>
              <a:ahLst/>
              <a:cxnLst>
                <a:cxn ang="0">
                  <a:pos x="0" y="1716"/>
                </a:cxn>
                <a:cxn ang="0">
                  <a:pos x="680" y="1716"/>
                </a:cxn>
                <a:cxn ang="0">
                  <a:pos x="1640" y="1496"/>
                </a:cxn>
                <a:cxn ang="0">
                  <a:pos x="1928" y="0"/>
                </a:cxn>
              </a:cxnLst>
              <a:rect l="0" t="0" r="r" b="b"/>
              <a:pathLst>
                <a:path w="1928" h="1782">
                  <a:moveTo>
                    <a:pt x="0" y="1716"/>
                  </a:moveTo>
                  <a:lnTo>
                    <a:pt x="680" y="1716"/>
                  </a:lnTo>
                  <a:cubicBezTo>
                    <a:pt x="953" y="1679"/>
                    <a:pt x="1432" y="1782"/>
                    <a:pt x="1640" y="1496"/>
                  </a:cubicBezTo>
                  <a:cubicBezTo>
                    <a:pt x="1851" y="1217"/>
                    <a:pt x="1868" y="312"/>
                    <a:pt x="1928" y="0"/>
                  </a:cubicBezTo>
                </a:path>
              </a:pathLst>
            </a:custGeom>
            <a:noFill/>
            <a:ln w="38100" cap="flat" cmpd="sng">
              <a:solidFill>
                <a:srgbClr val="99CC00"/>
              </a:solidFill>
              <a:prstDash val="solid"/>
              <a:round/>
              <a:headEnd type="none" w="med" len="med"/>
              <a:tailEnd type="non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71" name="Line 39"/>
            <p:cNvSpPr>
              <a:spLocks noChangeShapeType="1"/>
            </p:cNvSpPr>
            <p:nvPr/>
          </p:nvSpPr>
          <p:spPr bwMode="auto">
            <a:xfrm flipH="1">
              <a:off x="1688" y="2400"/>
              <a:ext cx="123" cy="144"/>
            </a:xfrm>
            <a:prstGeom prst="line">
              <a:avLst/>
            </a:prstGeom>
            <a:noFill/>
            <a:ln w="38100">
              <a:solidFill>
                <a:srgbClr val="99CC00"/>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72" name="Freeform 40"/>
            <p:cNvSpPr>
              <a:spLocks/>
            </p:cNvSpPr>
            <p:nvPr/>
          </p:nvSpPr>
          <p:spPr bwMode="auto">
            <a:xfrm>
              <a:off x="998" y="2542"/>
              <a:ext cx="690" cy="2"/>
            </a:xfrm>
            <a:custGeom>
              <a:avLst/>
              <a:gdLst/>
              <a:ahLst/>
              <a:cxnLst>
                <a:cxn ang="0">
                  <a:pos x="1072" y="2"/>
                </a:cxn>
                <a:cxn ang="0">
                  <a:pos x="0" y="0"/>
                </a:cxn>
              </a:cxnLst>
              <a:rect l="0" t="0" r="r" b="b"/>
              <a:pathLst>
                <a:path w="1072" h="2">
                  <a:moveTo>
                    <a:pt x="1072" y="2"/>
                  </a:moveTo>
                  <a:lnTo>
                    <a:pt x="0" y="0"/>
                  </a:lnTo>
                </a:path>
              </a:pathLst>
            </a:custGeom>
            <a:noFill/>
            <a:ln w="38100" cap="flat" cmpd="sng">
              <a:solidFill>
                <a:srgbClr val="99CC00"/>
              </a:solidFill>
              <a:prstDash val="solid"/>
              <a:round/>
              <a:headEnd type="none" w="med" len="med"/>
              <a:tailEnd type="non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74" name="Freeform 42"/>
            <p:cNvSpPr>
              <a:spLocks/>
            </p:cNvSpPr>
            <p:nvPr/>
          </p:nvSpPr>
          <p:spPr bwMode="auto">
            <a:xfrm>
              <a:off x="421" y="2544"/>
              <a:ext cx="472" cy="1"/>
            </a:xfrm>
            <a:custGeom>
              <a:avLst/>
              <a:gdLst/>
              <a:ahLst/>
              <a:cxnLst>
                <a:cxn ang="0">
                  <a:pos x="732" y="0"/>
                </a:cxn>
                <a:cxn ang="0">
                  <a:pos x="0" y="1"/>
                </a:cxn>
              </a:cxnLst>
              <a:rect l="0" t="0" r="r" b="b"/>
              <a:pathLst>
                <a:path w="732" h="1">
                  <a:moveTo>
                    <a:pt x="732" y="0"/>
                  </a:moveTo>
                  <a:lnTo>
                    <a:pt x="0" y="1"/>
                  </a:lnTo>
                </a:path>
              </a:pathLst>
            </a:custGeom>
            <a:noFill/>
            <a:ln w="38100" cap="flat" cmpd="sng">
              <a:solidFill>
                <a:srgbClr val="99CC00"/>
              </a:solidFill>
              <a:prstDash val="solid"/>
              <a:round/>
              <a:headEnd type="none" w="med" len="med"/>
              <a:tailEnd type="non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76" name="Freeform 44"/>
            <p:cNvSpPr>
              <a:spLocks/>
            </p:cNvSpPr>
            <p:nvPr/>
          </p:nvSpPr>
          <p:spPr bwMode="auto">
            <a:xfrm>
              <a:off x="388" y="2541"/>
              <a:ext cx="54" cy="108"/>
            </a:xfrm>
            <a:custGeom>
              <a:avLst/>
              <a:gdLst/>
              <a:ahLst/>
              <a:cxnLst>
                <a:cxn ang="0">
                  <a:pos x="84" y="3"/>
                </a:cxn>
                <a:cxn ang="0">
                  <a:pos x="12" y="17"/>
                </a:cxn>
                <a:cxn ang="0">
                  <a:pos x="3" y="108"/>
                </a:cxn>
              </a:cxnLst>
              <a:rect l="0" t="0" r="r" b="b"/>
              <a:pathLst>
                <a:path w="84" h="108">
                  <a:moveTo>
                    <a:pt x="84" y="3"/>
                  </a:moveTo>
                  <a:cubicBezTo>
                    <a:pt x="72" y="5"/>
                    <a:pt x="25" y="0"/>
                    <a:pt x="12" y="17"/>
                  </a:cubicBezTo>
                  <a:cubicBezTo>
                    <a:pt x="0" y="33"/>
                    <a:pt x="5" y="89"/>
                    <a:pt x="3" y="108"/>
                  </a:cubicBezTo>
                </a:path>
              </a:pathLst>
            </a:custGeom>
            <a:noFill/>
            <a:ln w="38100" cap="flat" cmpd="sng">
              <a:solidFill>
                <a:srgbClr val="99CC00"/>
              </a:solidFill>
              <a:prstDash val="solid"/>
              <a:round/>
              <a:headEnd type="none" w="med" len="med"/>
              <a:tailEnd type="none" w="med" len="me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77" name="Line 45"/>
            <p:cNvSpPr>
              <a:spLocks noChangeShapeType="1"/>
            </p:cNvSpPr>
            <p:nvPr/>
          </p:nvSpPr>
          <p:spPr bwMode="auto">
            <a:xfrm>
              <a:off x="391" y="2640"/>
              <a:ext cx="0" cy="432"/>
            </a:xfrm>
            <a:prstGeom prst="line">
              <a:avLst/>
            </a:prstGeom>
            <a:noFill/>
            <a:ln w="38100">
              <a:solidFill>
                <a:srgbClr val="99CC00"/>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78" name="Line 46"/>
            <p:cNvSpPr>
              <a:spLocks noChangeShapeType="1"/>
            </p:cNvSpPr>
            <p:nvPr/>
          </p:nvSpPr>
          <p:spPr bwMode="auto">
            <a:xfrm>
              <a:off x="391" y="3216"/>
              <a:ext cx="0" cy="816"/>
            </a:xfrm>
            <a:prstGeom prst="line">
              <a:avLst/>
            </a:prstGeom>
            <a:noFill/>
            <a:ln w="38100">
              <a:solidFill>
                <a:srgbClr val="99CC00"/>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80" name="Line 48"/>
            <p:cNvSpPr>
              <a:spLocks noChangeShapeType="1"/>
            </p:cNvSpPr>
            <p:nvPr/>
          </p:nvSpPr>
          <p:spPr bwMode="auto">
            <a:xfrm>
              <a:off x="391" y="2304"/>
              <a:ext cx="0" cy="192"/>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81" name="Text Box 49"/>
            <p:cNvSpPr txBox="1">
              <a:spLocks noChangeArrowheads="1"/>
            </p:cNvSpPr>
            <p:nvPr/>
          </p:nvSpPr>
          <p:spPr bwMode="auto">
            <a:xfrm>
              <a:off x="236" y="2016"/>
              <a:ext cx="532" cy="288"/>
            </a:xfrm>
            <a:prstGeom prst="rect">
              <a:avLst/>
            </a:prstGeom>
            <a:noFill/>
            <a:ln w="38100">
              <a:noFill/>
              <a:miter lim="800000"/>
              <a:headEnd/>
              <a:tailEnd/>
            </a:ln>
            <a:effectLst/>
          </p:spPr>
          <p:txBody>
            <a:bodyPr>
              <a:spAutoFit/>
            </a:bodyPr>
            <a:lstStyle/>
            <a:p>
              <a:pPr>
                <a:defRPr/>
              </a:pPr>
              <a:r>
                <a:rPr lang="en-US" sz="2400">
                  <a:effectLst>
                    <a:outerShdw blurRad="38100" dist="38100" dir="2700000" algn="tl">
                      <a:srgbClr val="000000"/>
                    </a:outerShdw>
                  </a:effectLst>
                </a:rPr>
                <a:t>V</a:t>
              </a:r>
              <a:r>
                <a:rPr lang="en-US" sz="2400" baseline="-25000">
                  <a:effectLst>
                    <a:outerShdw blurRad="38100" dist="38100" dir="2700000" algn="tl">
                      <a:srgbClr val="000000"/>
                    </a:outerShdw>
                  </a:effectLst>
                </a:rPr>
                <a:t>BR</a:t>
              </a:r>
            </a:p>
          </p:txBody>
        </p:sp>
        <p:sp>
          <p:nvSpPr>
            <p:cNvPr id="18482" name="Line 50"/>
            <p:cNvSpPr>
              <a:spLocks noChangeShapeType="1"/>
            </p:cNvSpPr>
            <p:nvPr/>
          </p:nvSpPr>
          <p:spPr bwMode="auto">
            <a:xfrm>
              <a:off x="3076" y="2304"/>
              <a:ext cx="0" cy="192"/>
            </a:xfrm>
            <a:prstGeom prst="line">
              <a:avLst/>
            </a:prstGeom>
            <a:noFill/>
            <a:ln w="38100">
              <a:solidFill>
                <a:schemeClr val="bg1"/>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sp>
          <p:nvSpPr>
            <p:cNvPr id="18483" name="Text Box 51"/>
            <p:cNvSpPr txBox="1">
              <a:spLocks noChangeArrowheads="1"/>
            </p:cNvSpPr>
            <p:nvPr/>
          </p:nvSpPr>
          <p:spPr bwMode="auto">
            <a:xfrm>
              <a:off x="2830" y="2448"/>
              <a:ext cx="434" cy="519"/>
            </a:xfrm>
            <a:prstGeom prst="rect">
              <a:avLst/>
            </a:prstGeom>
            <a:noFill/>
            <a:ln w="38100">
              <a:noFill/>
              <a:miter lim="800000"/>
              <a:headEnd/>
              <a:tailEnd/>
            </a:ln>
            <a:effectLst/>
          </p:spPr>
          <p:txBody>
            <a:bodyPr>
              <a:spAutoFit/>
            </a:bodyPr>
            <a:lstStyle/>
            <a:p>
              <a:pPr>
                <a:defRPr/>
              </a:pPr>
              <a:r>
                <a:rPr lang="en-US" sz="2400">
                  <a:effectLst>
                    <a:outerShdw blurRad="38100" dist="38100" dir="2700000" algn="tl">
                      <a:srgbClr val="000000"/>
                    </a:outerShdw>
                  </a:effectLst>
                </a:rPr>
                <a:t>~V</a:t>
              </a:r>
              <a:r>
                <a:rPr lang="en-US" sz="2400" baseline="-25000">
                  <a:effectLst>
                    <a:outerShdw blurRad="38100" dist="38100" dir="2700000" algn="tl">
                      <a:srgbClr val="000000"/>
                    </a:outerShdw>
                  </a:effectLst>
                  <a:latin typeface="Times New Roman" pitchFamily="18" charset="0"/>
                  <a:sym typeface="Symbol" pitchFamily="18" charset="2"/>
                </a:rPr>
                <a:t></a:t>
              </a:r>
              <a:endParaRPr lang="en-US" sz="2400" baseline="-25000">
                <a:effectLst>
                  <a:outerShdw blurRad="38100" dist="38100" dir="2700000" algn="tl">
                    <a:srgbClr val="000000"/>
                  </a:outerShdw>
                </a:effectLst>
              </a:endParaRPr>
            </a:p>
            <a:p>
              <a:pPr>
                <a:defRPr/>
              </a:pPr>
              <a:endParaRPr lang="en-US" sz="2400" baseline="-25000">
                <a:effectLst>
                  <a:outerShdw blurRad="38100" dist="38100" dir="2700000" algn="tl">
                    <a:srgbClr val="000000"/>
                  </a:outerShdw>
                </a:effectLst>
              </a:endParaRPr>
            </a:p>
          </p:txBody>
        </p:sp>
        <p:sp>
          <p:nvSpPr>
            <p:cNvPr id="18489" name="Line 57"/>
            <p:cNvSpPr>
              <a:spLocks noChangeShapeType="1"/>
            </p:cNvSpPr>
            <p:nvPr/>
          </p:nvSpPr>
          <p:spPr bwMode="auto">
            <a:xfrm flipV="1">
              <a:off x="1440" y="2544"/>
              <a:ext cx="0" cy="384"/>
            </a:xfrm>
            <a:prstGeom prst="line">
              <a:avLst/>
            </a:prstGeom>
            <a:noFill/>
            <a:ln w="38100">
              <a:solidFill>
                <a:srgbClr val="CCFFFF"/>
              </a:solidFill>
              <a:round/>
              <a:headEnd/>
              <a:tailEnd type="triangle" w="med" len="med"/>
            </a:ln>
            <a:effectLst/>
          </p:spPr>
          <p:txBody>
            <a:bodyPr anchor="ctr"/>
            <a:lstStyle/>
            <a:p>
              <a:pPr>
                <a:defRPr/>
              </a:pPr>
              <a:endParaRPr lang="en-US">
                <a:effectLst>
                  <a:outerShdw blurRad="38100" dist="38100" dir="2700000" algn="tl">
                    <a:srgbClr val="000000">
                      <a:alpha val="43137"/>
                    </a:srgbClr>
                  </a:outerShdw>
                </a:effectLst>
              </a:endParaRPr>
            </a:p>
          </p:txBody>
        </p:sp>
        <p:sp>
          <p:nvSpPr>
            <p:cNvPr id="18490" name="Line 58"/>
            <p:cNvSpPr>
              <a:spLocks noChangeShapeType="1"/>
            </p:cNvSpPr>
            <p:nvPr/>
          </p:nvSpPr>
          <p:spPr bwMode="auto">
            <a:xfrm>
              <a:off x="1440" y="2016"/>
              <a:ext cx="0" cy="384"/>
            </a:xfrm>
            <a:prstGeom prst="line">
              <a:avLst/>
            </a:prstGeom>
            <a:noFill/>
            <a:ln w="38100">
              <a:solidFill>
                <a:srgbClr val="CCFFFF"/>
              </a:solidFill>
              <a:round/>
              <a:headEnd/>
              <a:tailEnd type="triangle" w="med" len="med"/>
            </a:ln>
            <a:effectLst/>
          </p:spPr>
          <p:txBody>
            <a:bodyPr anchor="ctr"/>
            <a:lstStyle/>
            <a:p>
              <a:pPr>
                <a:defRPr/>
              </a:pPr>
              <a:endParaRPr lang="en-US">
                <a:effectLst>
                  <a:outerShdw blurRad="38100" dist="38100" dir="2700000" algn="tl">
                    <a:srgbClr val="000000">
                      <a:alpha val="43137"/>
                    </a:srgbClr>
                  </a:outerShdw>
                </a:effectLst>
              </a:endParaRPr>
            </a:p>
          </p:txBody>
        </p:sp>
        <p:sp>
          <p:nvSpPr>
            <p:cNvPr id="18491" name="Text Box 59"/>
            <p:cNvSpPr txBox="1">
              <a:spLocks noChangeArrowheads="1"/>
            </p:cNvSpPr>
            <p:nvPr/>
          </p:nvSpPr>
          <p:spPr bwMode="auto">
            <a:xfrm>
              <a:off x="1296" y="1728"/>
              <a:ext cx="323" cy="288"/>
            </a:xfrm>
            <a:prstGeom prst="rect">
              <a:avLst/>
            </a:prstGeom>
            <a:noFill/>
            <a:ln w="38100">
              <a:noFill/>
              <a:miter lim="800000"/>
              <a:headEnd/>
              <a:tailEnd/>
            </a:ln>
            <a:effectLst/>
          </p:spPr>
          <p:txBody>
            <a:bodyPr>
              <a:spAutoFit/>
            </a:bodyPr>
            <a:lstStyle/>
            <a:p>
              <a:pPr>
                <a:defRPr/>
              </a:pPr>
              <a:r>
                <a:rPr lang="en-US" sz="2400">
                  <a:effectLst>
                    <a:outerShdw blurRad="38100" dist="38100" dir="2700000" algn="tl">
                      <a:srgbClr val="000000"/>
                    </a:outerShdw>
                  </a:effectLst>
                </a:rPr>
                <a:t>I</a:t>
              </a:r>
              <a:r>
                <a:rPr lang="en-US" sz="2400" baseline="-25000">
                  <a:effectLst>
                    <a:outerShdw blurRad="38100" dist="38100" dir="2700000" algn="tl">
                      <a:srgbClr val="000000"/>
                    </a:outerShdw>
                  </a:effectLst>
                </a:rPr>
                <a:t>S</a:t>
              </a:r>
            </a:p>
          </p:txBody>
        </p:sp>
      </p:grpSp>
      <p:sp>
        <p:nvSpPr>
          <p:cNvPr id="51" name="Date Placeholder 50"/>
          <p:cNvSpPr>
            <a:spLocks noGrp="1"/>
          </p:cNvSpPr>
          <p:nvPr>
            <p:ph type="dt" sz="half" idx="10"/>
          </p:nvPr>
        </p:nvSpPr>
        <p:spPr/>
        <p:txBody>
          <a:bodyPr/>
          <a:lstStyle/>
          <a:p>
            <a:pPr>
              <a:defRPr/>
            </a:pPr>
            <a:fld id="{9BA1E617-54B5-4D04-B240-A3D00CC5521C}" type="datetime1">
              <a:rPr lang="en-US" smtClean="0"/>
              <a:pPr>
                <a:defRPr/>
              </a:pPr>
              <a:t>3/10/2024</a:t>
            </a:fld>
            <a:endParaRPr lang="en-US"/>
          </a:p>
        </p:txBody>
      </p:sp>
      <p:sp>
        <p:nvSpPr>
          <p:cNvPr id="53" name="Slide Number Placeholder 52"/>
          <p:cNvSpPr>
            <a:spLocks noGrp="1"/>
          </p:cNvSpPr>
          <p:nvPr>
            <p:ph type="sldNum" sz="quarter" idx="12"/>
          </p:nvPr>
        </p:nvSpPr>
        <p:spPr/>
        <p:txBody>
          <a:bodyPr/>
          <a:lstStyle/>
          <a:p>
            <a:pPr>
              <a:defRPr/>
            </a:pPr>
            <a:fld id="{313A3DEE-37DC-4602-9687-B4D56009411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823505-E743-92B8-201C-3DD5BE8D5AF9}"/>
              </a:ext>
            </a:extLst>
          </p:cNvPr>
          <p:cNvSpPr>
            <a:spLocks noGrp="1"/>
          </p:cNvSpPr>
          <p:nvPr>
            <p:ph type="dt" sz="half" idx="10"/>
          </p:nvPr>
        </p:nvSpPr>
        <p:spPr/>
        <p:txBody>
          <a:bodyPr/>
          <a:lstStyle/>
          <a:p>
            <a:pPr>
              <a:defRPr/>
            </a:pPr>
            <a:fld id="{653EE7AB-ECF0-4E4B-AD53-62196E82A39A}" type="datetime1">
              <a:rPr lang="en-US" smtClean="0"/>
              <a:pPr>
                <a:defRPr/>
              </a:pPr>
              <a:t>3/10/2024</a:t>
            </a:fld>
            <a:endParaRPr lang="en-US"/>
          </a:p>
        </p:txBody>
      </p:sp>
      <p:sp>
        <p:nvSpPr>
          <p:cNvPr id="3" name="Slide Number Placeholder 2">
            <a:extLst>
              <a:ext uri="{FF2B5EF4-FFF2-40B4-BE49-F238E27FC236}">
                <a16:creationId xmlns:a16="http://schemas.microsoft.com/office/drawing/2014/main" id="{333926D2-51DF-0061-B093-E52BBA2CAE7D}"/>
              </a:ext>
            </a:extLst>
          </p:cNvPr>
          <p:cNvSpPr>
            <a:spLocks noGrp="1"/>
          </p:cNvSpPr>
          <p:nvPr>
            <p:ph type="sldNum" sz="quarter" idx="12"/>
          </p:nvPr>
        </p:nvSpPr>
        <p:spPr/>
        <p:txBody>
          <a:bodyPr/>
          <a:lstStyle/>
          <a:p>
            <a:pPr>
              <a:defRPr/>
            </a:pPr>
            <a:fld id="{313A3DEE-37DC-4602-9687-B4D56009411F}" type="slidenum">
              <a:rPr lang="en-US" smtClean="0"/>
              <a:pPr>
                <a:defRPr/>
              </a:pPr>
              <a:t>8</a:t>
            </a:fld>
            <a:endParaRPr lang="en-US"/>
          </a:p>
        </p:txBody>
      </p:sp>
      <p:pic>
        <p:nvPicPr>
          <p:cNvPr id="1026" name="Picture 2" descr="Forward Bias Diode Working Animation">
            <a:extLst>
              <a:ext uri="{FF2B5EF4-FFF2-40B4-BE49-F238E27FC236}">
                <a16:creationId xmlns:a16="http://schemas.microsoft.com/office/drawing/2014/main" id="{A6B99B90-CD21-3836-43F9-CBBE4D45FD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081088"/>
            <a:ext cx="7058025" cy="4695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266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8AC313-2A66-91AF-0056-6EBC0DA5DC2E}"/>
              </a:ext>
            </a:extLst>
          </p:cNvPr>
          <p:cNvSpPr>
            <a:spLocks noGrp="1"/>
          </p:cNvSpPr>
          <p:nvPr>
            <p:ph type="dt" sz="half" idx="10"/>
          </p:nvPr>
        </p:nvSpPr>
        <p:spPr/>
        <p:txBody>
          <a:bodyPr/>
          <a:lstStyle/>
          <a:p>
            <a:pPr>
              <a:defRPr/>
            </a:pPr>
            <a:fld id="{653EE7AB-ECF0-4E4B-AD53-62196E82A39A}" type="datetime1">
              <a:rPr lang="en-US" smtClean="0"/>
              <a:pPr>
                <a:defRPr/>
              </a:pPr>
              <a:t>3/10/2024</a:t>
            </a:fld>
            <a:endParaRPr lang="en-US"/>
          </a:p>
        </p:txBody>
      </p:sp>
      <p:sp>
        <p:nvSpPr>
          <p:cNvPr id="3" name="Slide Number Placeholder 2">
            <a:extLst>
              <a:ext uri="{FF2B5EF4-FFF2-40B4-BE49-F238E27FC236}">
                <a16:creationId xmlns:a16="http://schemas.microsoft.com/office/drawing/2014/main" id="{7B03B886-276E-25C4-B96F-18CD098BCC75}"/>
              </a:ext>
            </a:extLst>
          </p:cNvPr>
          <p:cNvSpPr>
            <a:spLocks noGrp="1"/>
          </p:cNvSpPr>
          <p:nvPr>
            <p:ph type="sldNum" sz="quarter" idx="12"/>
          </p:nvPr>
        </p:nvSpPr>
        <p:spPr/>
        <p:txBody>
          <a:bodyPr/>
          <a:lstStyle/>
          <a:p>
            <a:pPr>
              <a:defRPr/>
            </a:pPr>
            <a:fld id="{313A3DEE-37DC-4602-9687-B4D56009411F}" type="slidenum">
              <a:rPr lang="en-US" smtClean="0"/>
              <a:pPr>
                <a:defRPr/>
              </a:pPr>
              <a:t>9</a:t>
            </a:fld>
            <a:endParaRPr lang="en-US"/>
          </a:p>
        </p:txBody>
      </p:sp>
      <p:pic>
        <p:nvPicPr>
          <p:cNvPr id="2050" name="Picture 2" descr="Reverse Bias Diode Working Animation">
            <a:extLst>
              <a:ext uri="{FF2B5EF4-FFF2-40B4-BE49-F238E27FC236}">
                <a16:creationId xmlns:a16="http://schemas.microsoft.com/office/drawing/2014/main" id="{8434A064-CACE-1B0F-7E9F-C22DC7551F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625" y="971550"/>
            <a:ext cx="7524750" cy="491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8754094"/>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solidFill>
            <a:srgbClr val="CCFFFF"/>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2000" b="1" i="0" u="none" strike="noStrike" cap="none" normalizeH="0" baseline="0" smtClean="0">
            <a:ln>
              <a:noFill/>
            </a:ln>
            <a:solidFill>
              <a:srgbClr val="FFFFCC"/>
            </a:solidFill>
            <a:effectLst>
              <a:outerShdw blurRad="38100" dist="38100" dir="2700000" algn="tl">
                <a:srgbClr val="000000">
                  <a:alpha val="43137"/>
                </a:srgbClr>
              </a:outerShdw>
            </a:effectLst>
            <a:latin typeface="Arial" charset="0"/>
            <a:cs typeface="Times New Roman" pitchFamily="18" charset="0"/>
          </a:defRPr>
        </a:defPPr>
      </a:lstStyle>
    </a:spDef>
    <a:lnDef>
      <a:spPr bwMode="auto">
        <a:xfrm>
          <a:off x="0" y="0"/>
          <a:ext cx="1" cy="1"/>
        </a:xfrm>
        <a:custGeom>
          <a:avLst/>
          <a:gdLst/>
          <a:ahLst/>
          <a:cxnLst/>
          <a:rect l="0" t="0" r="0" b="0"/>
          <a:pathLst/>
        </a:custGeom>
        <a:noFill/>
        <a:ln w="38100" cap="flat" cmpd="sng" algn="ctr">
          <a:solidFill>
            <a:srgbClr val="CCFFFF"/>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2000" b="1" i="0" u="none" strike="noStrike" cap="none" normalizeH="0" baseline="0" smtClean="0">
            <a:ln>
              <a:noFill/>
            </a:ln>
            <a:solidFill>
              <a:srgbClr val="FFFFCC"/>
            </a:solidFill>
            <a:effectLst>
              <a:outerShdw blurRad="38100" dist="38100" dir="2700000" algn="tl">
                <a:srgbClr val="000000">
                  <a:alpha val="43137"/>
                </a:srgbClr>
              </a:outerShdw>
            </a:effectLst>
            <a:latin typeface="Arial"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3938</TotalTime>
  <Words>1844</Words>
  <Application>Microsoft Office PowerPoint</Application>
  <PresentationFormat>On-screen Show (4:3)</PresentationFormat>
  <Paragraphs>204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Symbol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IBM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 Ackerson</dc:creator>
  <cp:lastModifiedBy>Hari-Sudhakar</cp:lastModifiedBy>
  <cp:revision>45</cp:revision>
  <dcterms:created xsi:type="dcterms:W3CDTF">2002-04-04T14:28:20Z</dcterms:created>
  <dcterms:modified xsi:type="dcterms:W3CDTF">2024-03-10T13:45:47Z</dcterms:modified>
</cp:coreProperties>
</file>